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193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6bbba7ab66dfaa42#tid=68f7000f7025800008f085c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96112"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11.xml"/><Relationship Id="rId3" Type="http://schemas.openxmlformats.org/officeDocument/2006/relationships/slide" Target="slide5.xml"/><Relationship Id="rId7" Type="http://schemas.openxmlformats.org/officeDocument/2006/relationships/slide" Target="slide6.xml"/><Relationship Id="rId12" Type="http://schemas.openxmlformats.org/officeDocument/2006/relationships/image" Target="../media/image9.png"/><Relationship Id="rId2" Type="http://schemas.openxmlformats.org/officeDocument/2006/relationships/notesSlide" Target="../notesSlides/notesSlide4.xml"/><Relationship Id="rId16"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slide" Target="slide6.xml"/><Relationship Id="rId11" Type="http://schemas.openxmlformats.org/officeDocument/2006/relationships/slide" Target="slide10.xml"/><Relationship Id="rId5" Type="http://schemas.openxmlformats.org/officeDocument/2006/relationships/image" Target="../media/image7.png"/><Relationship Id="rId15" Type="http://schemas.openxmlformats.org/officeDocument/2006/relationships/image" Target="../media/image10.png"/><Relationship Id="rId10" Type="http://schemas.openxmlformats.org/officeDocument/2006/relationships/slide" Target="slide9.xml"/><Relationship Id="rId4" Type="http://schemas.openxmlformats.org/officeDocument/2006/relationships/slide" Target="slide5.xml"/><Relationship Id="rId9" Type="http://schemas.openxmlformats.org/officeDocument/2006/relationships/slide" Target="slide8.xml"/><Relationship Id="rId14" Type="http://schemas.openxmlformats.org/officeDocument/2006/relationships/slide" Target="slide1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_4_BD#bad17aa99?vcp=1&amp;pid=9932cc53d&amp;color=101,101,255&amp;vtp=1&amp;bt=1&amp;bbb=1"/>
              <p:cNvSpPr/>
              <p:nvPr/>
            </p:nvSpPr>
            <p:spPr>
              <a:xfrm>
                <a:off x="539496" y="828000"/>
                <a:ext cx="11109960" cy="703072"/>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要点3</a:t>
                </a:r>
                <a:r>
                  <a:rPr lang="en-US" altLang="zh-CN" sz="2200" b="0" i="0" dirty="0">
                    <a:solidFill>
                      <a:srgbClr val="6565FF"/>
                    </a:solidFill>
                    <a:latin typeface="SimSun" pitchFamily="34" charset="0"/>
                    <a:ea typeface="SimSun" pitchFamily="34" charset="-122"/>
                    <a:cs typeface="SimSun" pitchFamily="34" charset="-120"/>
                  </a:rPr>
                  <a:t> </a:t>
                </a:r>
                <a14:m>
                  <m:oMath xmlns:m="http://schemas.openxmlformats.org/officeDocument/2006/math">
                    <m:r>
                      <a:rPr lang="en-US" altLang="zh-CN" sz="2200" b="0" i="0">
                        <a:solidFill>
                          <a:srgbClr val="6565FF"/>
                        </a:solidFill>
                        <a:latin typeface="Cambria Math" pitchFamily="34" charset="0"/>
                        <a:ea typeface="Cambria Math" pitchFamily="34" charset="-122"/>
                        <a:cs typeface="Cambria Math" pitchFamily="34" charset="-120"/>
                      </a:rPr>
                      <m:t>3</m:t>
                    </m:r>
                    <m:r>
                      <a:rPr lang="en-US" altLang="zh-CN" sz="2200" b="0" i="0">
                        <a:solidFill>
                          <a:srgbClr val="6565FF"/>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原则的应用</a:t>
                </a:r>
                <a:endParaRPr lang="en-US" altLang="zh-CN" sz="2200" dirty="0"/>
              </a:p>
            </p:txBody>
          </p:sp>
        </mc:Choice>
        <mc:Fallback xmlns="">
          <p:sp>
            <p:nvSpPr>
              <p:cNvPr id="2" name="C_4_BD#bad17aa99?vcp=1&amp;pid=9932cc53d&amp;color=101,101,255&amp;vtp=1&amp;bt=1&amp;bbb=1"/>
              <p:cNvSpPr>
                <a:spLocks noRot="1" noChangeAspect="1" noMove="1" noResize="1" noEditPoints="1" noAdjustHandles="1" noChangeArrowheads="1" noChangeShapeType="1" noTextEdit="1"/>
              </p:cNvSpPr>
              <p:nvPr/>
            </p:nvSpPr>
            <p:spPr>
              <a:xfrm>
                <a:off x="539496" y="828000"/>
                <a:ext cx="11109960" cy="703072"/>
              </a:xfrm>
              <a:prstGeom prst="rect">
                <a:avLst/>
              </a:prstGeom>
              <a:blipFill>
                <a:blip r:embed="rId3"/>
                <a:stretch>
                  <a:fillRect l="-15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5_BD.16_1#28a06af01?vcp=1&amp;vop=1&amp;pid=bad17aa99&amp;color=36,64,97&amp;vtp=1&amp;bbb=1&amp;hb=1"/>
              <p:cNvSpPr/>
              <p:nvPr/>
            </p:nvSpPr>
            <p:spPr>
              <a:xfrm>
                <a:off x="539496" y="1318332"/>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某厂生产的圆柱形零件的外径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cm</m:t>
                    </m:r>
                  </m:oMath>
                </a14:m>
                <a:r>
                  <a:rPr lang="en-US" altLang="zh-CN" sz="1800" b="0" i="0" dirty="0">
                    <a:solidFill>
                      <a:srgbClr val="244061"/>
                    </a:solidFill>
                    <a:latin typeface="Times New Roman" pitchFamily="34" charset="0"/>
                    <a:ea typeface="微软雅黑" pitchFamily="34" charset="-122"/>
                    <a:cs typeface="Times New Roman" pitchFamily="34" charset="-120"/>
                  </a:rPr>
                  <a:t>）服从正态分布，即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(4,0.25)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.质检人员从该厂生产的</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a:t>
                </a:r>
                <a:r>
                  <a:rPr lang="en-US" altLang="zh-CN" b="0" i="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000件零件中随机抽取一件，测得它的外径为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5.7</m:t>
                    </m:r>
                    <m:r>
                      <m:rPr>
                        <m:nor/>
                      </m:rPr>
                      <a:rPr lang="en-US" altLang="zh-CN" b="0" i="0">
                        <a:solidFill>
                          <a:srgbClr val="244061"/>
                        </a:solidFill>
                        <a:latin typeface="Cambria Math" pitchFamily="34" charset="0"/>
                        <a:ea typeface="Cambria Math" pitchFamily="34" charset="-122"/>
                        <a:cs typeface="Cambria Math" pitchFamily="34" charset="-120"/>
                      </a:rPr>
                      <m:t> </m:t>
                    </m:r>
                    <m:r>
                      <m:rPr>
                        <m:sty m:val="p"/>
                      </m:rPr>
                      <a:rPr lang="en-US" altLang="zh-CN" b="0" i="0">
                        <a:solidFill>
                          <a:srgbClr val="244061"/>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，试问该厂生产的这批零件是否合格？</a:t>
                </a:r>
                <a:endParaRPr lang="en-US" altLang="zh-CN" dirty="0"/>
              </a:p>
            </p:txBody>
          </p:sp>
        </mc:Choice>
        <mc:Fallback xmlns="">
          <p:sp>
            <p:nvSpPr>
              <p:cNvPr id="3" name="QO_5_BD.16_1#28a06af01?vcp=1&amp;vop=1&amp;pid=bad17aa99&amp;color=36,64,97&amp;vtp=1&amp;bbb=1&amp;hb=1"/>
              <p:cNvSpPr>
                <a:spLocks noRot="1" noChangeAspect="1" noMove="1" noResize="1" noEditPoints="1" noAdjustHandles="1" noChangeArrowheads="1" noChangeShapeType="1" noTextEdit="1"/>
              </p:cNvSpPr>
              <p:nvPr/>
            </p:nvSpPr>
            <p:spPr>
              <a:xfrm>
                <a:off x="539496" y="1318332"/>
                <a:ext cx="11109960" cy="770255"/>
              </a:xfrm>
              <a:prstGeom prst="rect">
                <a:avLst/>
              </a:prstGeom>
              <a:blipFill>
                <a:blip r:embed="rId4"/>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5_EX.17_1#28a06af01?vcp=1&amp;vop=1&amp;pid=bad17aa99&amp;color=36,64,97&amp;vtp=1&amp;bbb=1&amp;hb=1"/>
              <p:cNvSpPr/>
              <p:nvPr/>
            </p:nvSpPr>
            <p:spPr>
              <a:xfrm>
                <a:off x="539496" y="2092666"/>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欲判断这批零件是否合格，关键看随机抽取的一件零件外径的尺寸是在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内还</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之外.</a:t>
                </a:r>
                <a:endParaRPr lang="en-US" altLang="zh-CN" dirty="0"/>
              </a:p>
            </p:txBody>
          </p:sp>
        </mc:Choice>
        <mc:Fallback xmlns="">
          <p:sp>
            <p:nvSpPr>
              <p:cNvPr id="4" name="QO_5_EX.17_1#28a06af01?vcp=1&amp;vop=1&amp;pid=bad17aa99&amp;color=36,64,97&amp;vtp=1&amp;bbb=1&amp;hb=1"/>
              <p:cNvSpPr>
                <a:spLocks noRot="1" noChangeAspect="1" noMove="1" noResize="1" noEditPoints="1" noAdjustHandles="1" noChangeArrowheads="1" noChangeShapeType="1" noTextEdit="1"/>
              </p:cNvSpPr>
              <p:nvPr/>
            </p:nvSpPr>
            <p:spPr>
              <a:xfrm>
                <a:off x="539496" y="2092666"/>
                <a:ext cx="11109960" cy="773240"/>
              </a:xfrm>
              <a:prstGeom prst="rect">
                <a:avLst/>
              </a:prstGeom>
              <a:blipFill>
                <a:blip r:embed="rId5"/>
                <a:stretch>
                  <a:fillRect l="-1317" r="-384"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5_AN.18_1#28a06af01?vcp=1&amp;vop=1&amp;pid=bad17aa99&amp;color=36,64,97&amp;vtp=1&amp;bbb=1&amp;hb=1"/>
              <p:cNvSpPr/>
              <p:nvPr/>
            </p:nvSpPr>
            <p:spPr>
              <a:xfrm>
                <a:off x="539496" y="2874351"/>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(4,0.25)</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根</a:t>
                </a:r>
                <a:r>
                  <a:rPr lang="en-US" altLang="zh-CN" sz="1800" b="0" i="0">
                    <a:solidFill>
                      <a:srgbClr val="6565FF"/>
                    </a:solidFill>
                    <a:latin typeface="Times New Roman" pitchFamily="34" charset="0"/>
                    <a:ea typeface="微软雅黑" pitchFamily="34" charset="-122"/>
                    <a:cs typeface="Times New Roman" pitchFamily="34" charset="-120"/>
                  </a:rPr>
                  <a:t>据</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𝜎</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原则可知，零件的外径尺寸在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=4−1.5=2.5</m:t>
                    </m:r>
                  </m:oMath>
                </a14:m>
                <a:r>
                  <a:rPr lang="en-US" altLang="zh-CN" sz="1800" b="0" i="0" dirty="0">
                    <a:solidFill>
                      <a:srgbClr val="6565FF"/>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=4+1.5=5.5</m:t>
                    </m:r>
                  </m:oMath>
                </a14:m>
                <a:r>
                  <a:rPr lang="en-US" altLang="zh-CN" sz="1800" b="0" i="0" dirty="0">
                    <a:solidFill>
                      <a:srgbClr val="6565FF"/>
                    </a:solidFill>
                    <a:latin typeface="Times New Roman" pitchFamily="34" charset="0"/>
                    <a:ea typeface="微软雅黑" pitchFamily="34" charset="-122"/>
                    <a:cs typeface="Times New Roman" pitchFamily="34" charset="-120"/>
                  </a:rPr>
                  <a:t>之间的概率约为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0.997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而零件的外径尺寸落在这个范围之外的概率只有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0.003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，这是一个几乎不可能出现的事件.</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因为抽取的零件外径尺寸为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5.7</m:t>
                    </m:r>
                    <m:r>
                      <m:rPr>
                        <m:nor/>
                      </m:rPr>
                      <a:rPr lang="en-US" altLang="zh-CN" b="0" i="0">
                        <a:solidFill>
                          <a:srgbClr val="6565FF"/>
                        </a:solidFill>
                        <a:latin typeface="Cambria Math" pitchFamily="34" charset="0"/>
                        <a:ea typeface="Cambria Math" pitchFamily="34" charset="-122"/>
                        <a:cs typeface="Cambria Math" pitchFamily="34" charset="-120"/>
                      </a:rPr>
                      <m:t> </m:t>
                    </m:r>
                    <m:r>
                      <m:rPr>
                        <m:sty m:val="p"/>
                      </m:rPr>
                      <a:rPr lang="en-US" altLang="zh-CN" b="0" i="0">
                        <a:solidFill>
                          <a:srgbClr val="6565FF"/>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，所以该厂生产的这批零件不合格.</a:t>
                </a:r>
                <a:endParaRPr lang="en-US" altLang="zh-CN" dirty="0"/>
              </a:p>
            </p:txBody>
          </p:sp>
        </mc:Choice>
        <mc:Fallback xmlns="">
          <p:sp>
            <p:nvSpPr>
              <p:cNvPr id="5" name="QO_5_AN.18_1#28a06af01?vcp=1&amp;vop=1&amp;pid=bad17aa99&amp;color=36,64,97&amp;vtp=1&amp;bbb=1&amp;hb=1"/>
              <p:cNvSpPr>
                <a:spLocks noRot="1" noChangeAspect="1" noMove="1" noResize="1" noEditPoints="1" noAdjustHandles="1" noChangeArrowheads="1" noChangeShapeType="1" noTextEdit="1"/>
              </p:cNvSpPr>
              <p:nvPr/>
            </p:nvSpPr>
            <p:spPr>
              <a:xfrm>
                <a:off x="539496" y="2874351"/>
                <a:ext cx="11109960" cy="1611440"/>
              </a:xfrm>
              <a:prstGeom prst="rect">
                <a:avLst/>
              </a:prstGeom>
              <a:blipFill>
                <a:blip r:embed="rId6"/>
                <a:stretch>
                  <a:fillRect l="-1317" r="-220"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500"/>
                                        <p:tgtEl>
                                          <p:spTgt spid="5">
                                            <p:txEl>
                                              <p:pRg st="2" end="2"/>
                                            </p:txEl>
                                          </p:spTgt>
                                        </p:tgtEl>
                                      </p:cBhvr>
                                    </p:animEffect>
                                    <p:anim calcmode="lin" valueType="num">
                                      <p:cBhvr>
                                        <p:cTn id="4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3" end="3"/>
                                            </p:txEl>
                                          </p:spTgt>
                                        </p:tgtEl>
                                        <p:attrNameLst>
                                          <p:attrName>style.visibility</p:attrName>
                                        </p:attrNameLst>
                                      </p:cBhvr>
                                      <p:to>
                                        <p:strVal val="visible"/>
                                      </p:to>
                                    </p:set>
                                    <p:animEffect transition="in" filter="fade">
                                      <p:cBhvr>
                                        <p:cTn id="44" dur="500"/>
                                        <p:tgtEl>
                                          <p:spTgt spid="5">
                                            <p:txEl>
                                              <p:pRg st="3" end="3"/>
                                            </p:txEl>
                                          </p:spTgt>
                                        </p:tgtEl>
                                      </p:cBhvr>
                                    </p:animEffect>
                                    <p:anim calcmode="lin" valueType="num">
                                      <p:cBhvr>
                                        <p:cTn id="4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C_4_BD#d4c3af5ff?vcp=1&amp;pid=9932cc53d&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标准正态分布</a:t>
            </a:r>
            <a:endParaRPr lang="en-US" altLang="zh-CN" sz="2200" dirty="0"/>
          </a:p>
        </p:txBody>
      </p:sp>
      <mc:AlternateContent xmlns:mc="http://schemas.openxmlformats.org/markup-compatibility/2006" xmlns:a14="http://schemas.microsoft.com/office/drawing/2010/main">
        <mc:Choice Requires="a14">
          <p:sp>
            <p:nvSpPr>
              <p:cNvPr id="3" name="QO_5_BD.19_1#cebc169a5?vcp=1&amp;vop=1&amp;pid=d4c3af5ff&amp;color=36,64,97&amp;vtp=1&amp;bbb=1&amp;hb=1"/>
              <p:cNvSpPr/>
              <p:nvPr/>
            </p:nvSpPr>
            <p:spPr>
              <a:xfrm>
                <a:off x="539496" y="1318332"/>
                <a:ext cx="11109960"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乘出租车从学校到汽车客运站有两条路线可走，第一条路线的路程较短，但交通拥挤，所需时间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SimSun" pitchFamily="34" charset="0"/>
                    <a:ea typeface="SimSun" pitchFamily="34" charset="-122"/>
                    <a:cs typeface="SimSun" pitchFamily="34" charset="-120"/>
                  </a:rPr>
                  <a:t> </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min</m:t>
                    </m:r>
                  </m:oMath>
                </a14:m>
                <a:r>
                  <a:rPr lang="en-US" altLang="zh-CN" sz="1800"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(50,</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；第二条路线的路程较长，但阻塞较少，所需时间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𝜉</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min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）服</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(60,</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4</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.如果有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65</m:t>
                    </m:r>
                    <m:r>
                      <m:rPr>
                        <m:sty m:val="p"/>
                      </m:rPr>
                      <a:rPr lang="en-US" altLang="zh-CN" sz="1800" b="0" i="0">
                        <a:solidFill>
                          <a:srgbClr val="244061"/>
                        </a:solidFill>
                        <a:latin typeface="Cambria Math" pitchFamily="34" charset="0"/>
                        <a:ea typeface="Cambria Math" pitchFamily="34" charset="-122"/>
                        <a:cs typeface="Cambria Math" pitchFamily="34" charset="-120"/>
                      </a:rPr>
                      <m:t>min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可以利用，那么应走哪一条路线？</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附</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𝛷</m:t>
                    </m:r>
                    <m:r>
                      <a:rPr lang="en-US" altLang="zh-CN" b="0" i="0">
                        <a:solidFill>
                          <a:srgbClr val="244061"/>
                        </a:solidFill>
                        <a:latin typeface="Cambria Math" pitchFamily="34" charset="0"/>
                        <a:ea typeface="Cambria Math" pitchFamily="34" charset="-122"/>
                        <a:cs typeface="Cambria Math" pitchFamily="34" charset="-120"/>
                      </a:rPr>
                      <m:t>(1.5)=0.933</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2</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𝛷</m:t>
                    </m:r>
                    <m:r>
                      <a:rPr lang="en-US" altLang="zh-CN" b="0" i="0">
                        <a:solidFill>
                          <a:srgbClr val="244061"/>
                        </a:solidFill>
                        <a:latin typeface="Cambria Math" pitchFamily="34" charset="0"/>
                        <a:ea typeface="Cambria Math" pitchFamily="34" charset="-122"/>
                        <a:cs typeface="Cambria Math" pitchFamily="34" charset="-120"/>
                      </a:rPr>
                      <m:t>(1.25)=0.894</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5_BD.19_1#cebc169a5?vcp=1&amp;vop=1&amp;pid=d4c3af5ff&amp;color=36,64,97&amp;vtp=1&amp;bbb=1&amp;hb=1"/>
              <p:cNvSpPr>
                <a:spLocks noRot="1" noChangeAspect="1" noMove="1" noResize="1" noEditPoints="1" noAdjustHandles="1" noChangeArrowheads="1" noChangeShapeType="1" noTextEdit="1"/>
              </p:cNvSpPr>
              <p:nvPr/>
            </p:nvSpPr>
            <p:spPr>
              <a:xfrm>
                <a:off x="539496" y="1318332"/>
                <a:ext cx="11109960" cy="1608455"/>
              </a:xfrm>
              <a:prstGeom prst="rect">
                <a:avLst/>
              </a:prstGeom>
              <a:blipFill>
                <a:blip r:embed="rId3"/>
                <a:stretch>
                  <a:fillRect l="-1317" r="-220" b="-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5_AN.20_1#cebc169a5?vcp=1&amp;vop=1&amp;pid=d4c3af5ff&amp;color=36,64,97&amp;vtp=1&amp;bbb=1&amp;hb=1"/>
              <p:cNvSpPr/>
              <p:nvPr/>
            </p:nvSpPr>
            <p:spPr>
              <a:xfrm>
                <a:off x="539496" y="2923881"/>
                <a:ext cx="11109960" cy="20686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【解】若走第一条路线，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(50,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，及时赶到汽车客运站的概率</a:t>
                </a:r>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≤65)=</m:t>
                    </m:r>
                    <m:r>
                      <a:rPr lang="en-US" altLang="zh-CN" sz="1800" b="0" i="0">
                        <a:solidFill>
                          <a:srgbClr val="6565FF"/>
                        </a:solidFill>
                        <a:latin typeface="Cambria Math" pitchFamily="34" charset="0"/>
                        <a:ea typeface="Cambria Math" pitchFamily="34" charset="-122"/>
                        <a:cs typeface="Cambria Math" pitchFamily="34" charset="-120"/>
                      </a:rPr>
                      <m:t>𝛷</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65−50</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𝛷</m:t>
                    </m:r>
                    <m:r>
                      <a:rPr lang="en-US" altLang="zh-CN" sz="1800" b="0" i="0">
                        <a:solidFill>
                          <a:srgbClr val="6565FF"/>
                        </a:solidFill>
                        <a:latin typeface="Cambria Math" pitchFamily="34" charset="0"/>
                        <a:ea typeface="Cambria Math" pitchFamily="34" charset="-122"/>
                        <a:cs typeface="Cambria Math" pitchFamily="34" charset="-120"/>
                      </a:rPr>
                      <m:t>(1.5)=0.933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若</a:t>
                </a:r>
                <a:r>
                  <a:rPr lang="en-US" altLang="zh-CN" sz="1800" b="0" i="0">
                    <a:solidFill>
                      <a:srgbClr val="6565FF"/>
                    </a:solidFill>
                    <a:latin typeface="Times New Roman" pitchFamily="34" charset="0"/>
                    <a:ea typeface="微软雅黑" pitchFamily="34" charset="-122"/>
                    <a:cs typeface="Times New Roman" pitchFamily="34" charset="-120"/>
                  </a:rPr>
                  <a:t>走第二条路线</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(60,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4</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，及时赶到汽车客运站的概率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≤65)=</m:t>
                    </m:r>
                    <m:r>
                      <a:rPr lang="en-US" altLang="zh-CN" sz="1800" b="0" i="0">
                        <a:solidFill>
                          <a:srgbClr val="6565FF"/>
                        </a:solidFill>
                        <a:latin typeface="Cambria Math" pitchFamily="34" charset="0"/>
                        <a:ea typeface="Cambria Math" pitchFamily="34" charset="-122"/>
                        <a:cs typeface="Cambria Math" pitchFamily="34" charset="-120"/>
                      </a:rPr>
                      <m:t>𝛷</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65−60</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𝛷</m:t>
                    </m:r>
                    <m:r>
                      <a:rPr lang="en-US" altLang="zh-CN" sz="1800" b="0" i="0">
                        <a:solidFill>
                          <a:srgbClr val="6565FF"/>
                        </a:solidFill>
                        <a:latin typeface="Cambria Math" pitchFamily="34" charset="0"/>
                        <a:ea typeface="Cambria Math" pitchFamily="34" charset="-122"/>
                        <a:cs typeface="Cambria Math" pitchFamily="34" charset="-120"/>
                      </a:rPr>
                      <m:t>(1.25)=0.894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为走第一条路线及时赶到汽车客运站的概率大于走第二条路线及时赶到汽车客运站的概率，故应该走第一条</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路线</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5_AN.20_1#cebc169a5?vcp=1&amp;vop=1&amp;pid=d4c3af5ff&amp;color=36,64,97&amp;vtp=1&amp;bbb=1&amp;hb=1"/>
              <p:cNvSpPr>
                <a:spLocks noRot="1" noChangeAspect="1" noMove="1" noResize="1" noEditPoints="1" noAdjustHandles="1" noChangeArrowheads="1" noChangeShapeType="1" noTextEdit="1"/>
              </p:cNvSpPr>
              <p:nvPr/>
            </p:nvSpPr>
            <p:spPr>
              <a:xfrm>
                <a:off x="539496" y="2923881"/>
                <a:ext cx="11109960" cy="2068640"/>
              </a:xfrm>
              <a:prstGeom prst="rect">
                <a:avLst/>
              </a:prstGeom>
              <a:blipFill>
                <a:blip r:embed="rId4"/>
                <a:stretch>
                  <a:fillRect l="-1317" r="-220" b="-67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C_4_BD#5dbc5b56c?vcp=1&amp;pid=9932cc53d&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要点5</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正态分布与频率分布直方图的应用</a:t>
            </a:r>
            <a:endParaRPr lang="en-US" altLang="zh-CN" sz="2200" dirty="0"/>
          </a:p>
        </p:txBody>
      </p:sp>
      <p:pic>
        <p:nvPicPr>
          <p:cNvPr id="3" name="QO_5_BD.21_1#c42d4f733?htil=2&amp;vcp=1&amp;vop=1&amp;pid=5dbc5b56c&amp;color=36,64,97&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40497" y="1305632"/>
            <a:ext cx="2889039" cy="241179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O_5_BD.21_2#c42d4f733?htil=2&amp;vcp=1&amp;vop=1&amp;pid=5dbc5b56c&amp;color=36,64,97&amp;vtp=1&amp;bbb=1&amp;hb=1&amp;hs=1"/>
              <p:cNvSpPr/>
              <p:nvPr/>
            </p:nvSpPr>
            <p:spPr>
              <a:xfrm>
                <a:off x="539496" y="1318332"/>
                <a:ext cx="7882128" cy="2449259"/>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[安徽蚌埠2024高二期末]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某市某中学为了了解高一年级学生的阅读情况，</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从高一年级全部的</a:t>
                </a:r>
                <a:r>
                  <a:rPr lang="en-US" altLang="zh-CN" sz="1800" b="0"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000名学生中随机抽取100名学生</a:t>
                </a:r>
                <a:r>
                  <a:rPr lang="en-US" altLang="zh-CN" sz="1800" b="0" i="0">
                    <a:solidFill>
                      <a:srgbClr val="244061"/>
                    </a:solidFill>
                    <a:latin typeface="Times New Roman" pitchFamily="34" charset="0"/>
                    <a:ea typeface="微软雅黑" pitchFamily="34" charset="-122"/>
                    <a:cs typeface="Times New Roman" pitchFamily="34" charset="-120"/>
                  </a:rPr>
                  <a:t>，调查他们每周的阅读时</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间</a:t>
                </a:r>
                <a:r>
                  <a:rPr lang="en-US" altLang="zh-CN" sz="1800"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）并进行统计，得到样本的频率分布直方图如图所示．</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由频率分布直方图可以认为该校高一学生每周阅读时间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服从正态分布</a:t>
                </a:r>
              </a:p>
              <a:p>
                <a:pPr latinLnBrk="1">
                  <a:lnSpc>
                    <a:spcPts val="33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可以近似为100名学生的每周阅读时间的平均值</a:t>
                </a:r>
                <a:r>
                  <a:rPr lang="en-US" altLang="zh-CN" sz="1800" b="0" i="0">
                    <a:solidFill>
                      <a:srgbClr val="244061"/>
                    </a:solidFill>
                    <a:latin typeface="Times New Roman" pitchFamily="34" charset="0"/>
                    <a:ea typeface="微软雅黑" pitchFamily="34" charset="-122"/>
                    <a:cs typeface="Times New Roman" pitchFamily="34" charset="-120"/>
                  </a:rPr>
                  <a:t>（同组数据用</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该组数据区间的中点值表示</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𝜎</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a:solidFill>
                          <a:srgbClr val="244061"/>
                        </a:solidFill>
                        <a:latin typeface="Cambria Math" pitchFamily="34" charset="0"/>
                        <a:ea typeface="Cambria Math" pitchFamily="34" charset="-122"/>
                        <a:cs typeface="Cambria Math" pitchFamily="34" charset="-120"/>
                      </a:rPr>
                      <m:t>=</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3.8</m:t>
                        </m:r>
                      </m:e>
                      <m:sup>
                        <m:r>
                          <a:rPr lang="en-US" altLang="zh-CN"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5_BD.21_2#c42d4f733?htil=2&amp;vcp=1&amp;vop=1&amp;pid=5dbc5b56c&amp;color=36,64,97&amp;vtp=1&amp;bbb=1&amp;hb=1&amp;hs=1"/>
              <p:cNvSpPr>
                <a:spLocks noRot="1" noChangeAspect="1" noMove="1" noResize="1" noEditPoints="1" noAdjustHandles="1" noChangeArrowheads="1" noChangeShapeType="1" noTextEdit="1"/>
              </p:cNvSpPr>
              <p:nvPr/>
            </p:nvSpPr>
            <p:spPr>
              <a:xfrm>
                <a:off x="539496" y="1318332"/>
                <a:ext cx="7882128" cy="2449259"/>
              </a:xfrm>
              <a:prstGeom prst="rect">
                <a:avLst/>
              </a:prstGeom>
              <a:blipFill>
                <a:blip r:embed="rId4"/>
                <a:stretch>
                  <a:fillRect l="-1856" r="-2088" b="-57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BD.22_1#ea423a854?vcp=1&amp;vop=1&amp;pid=c42d4f733&amp;color=36,64,97&amp;vtp=1&amp;bbb=1&amp;hs=1"/>
              <p:cNvSpPr/>
              <p:nvPr/>
            </p:nvSpPr>
            <p:spPr>
              <a:xfrm>
                <a:off x="539496" y="378479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试估计高一全体学生中每周阅读时间不高于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6.8</m:t>
                    </m:r>
                    <m:r>
                      <m:rPr>
                        <m:nor/>
                      </m:rPr>
                      <a:rPr lang="en-US" altLang="zh-CN" sz="1800" b="0" i="0">
                        <a:solidFill>
                          <a:srgbClr val="244061"/>
                        </a:solidFill>
                        <a:latin typeface="Cambria Math" pitchFamily="34" charset="0"/>
                        <a:ea typeface="Cambria Math" pitchFamily="34" charset="-122"/>
                        <a:cs typeface="Cambria Math" pitchFamily="34" charset="-120"/>
                      </a:rPr>
                      <m:t> </m:t>
                    </m:r>
                    <m:r>
                      <m:rPr>
                        <m:sty m:val="p"/>
                      </m:rPr>
                      <a:rPr lang="en-US" altLang="zh-CN" sz="1800" b="0" i="0">
                        <a:solidFill>
                          <a:srgbClr val="244061"/>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的人数（四舍五入取整）；</a:t>
                </a:r>
                <a:endParaRPr lang="en-US" altLang="zh-CN" sz="1800" dirty="0"/>
              </a:p>
            </p:txBody>
          </p:sp>
        </mc:Choice>
        <mc:Fallback xmlns="">
          <p:sp>
            <p:nvSpPr>
              <p:cNvPr id="5" name="QO_6_BD.22_1#ea423a854?vcp=1&amp;vop=1&amp;pid=c42d4f733&amp;color=36,64,97&amp;vtp=1&amp;bbb=1&amp;hs=1"/>
              <p:cNvSpPr>
                <a:spLocks noRot="1" noChangeAspect="1" noMove="1" noResize="1" noEditPoints="1" noAdjustHandles="1" noChangeArrowheads="1" noChangeShapeType="1" noTextEdit="1"/>
              </p:cNvSpPr>
              <p:nvPr/>
            </p:nvSpPr>
            <p:spPr>
              <a:xfrm>
                <a:off x="539496" y="3784799"/>
                <a:ext cx="11109960" cy="363665"/>
              </a:xfrm>
              <a:prstGeom prst="rect">
                <a:avLst/>
              </a:prstGeom>
              <a:blipFill>
                <a:blip r:embed="rId5"/>
                <a:stretch>
                  <a:fillRect l="-1317"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23_1#ea423a854?vcp=1&amp;vop=1&amp;pid=c42d4f733&amp;color=36,64,97&amp;vtp=1&amp;bbb=1&amp;hb=1"/>
              <p:cNvSpPr/>
              <p:nvPr/>
            </p:nvSpPr>
            <p:spPr>
              <a:xfrm>
                <a:off x="539496" y="4149289"/>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【解】样本中</a:t>
                </a:r>
                <a:r>
                  <a:rPr lang="en-US" altLang="zh-CN" sz="1800" b="0" i="0">
                    <a:solidFill>
                      <a:srgbClr val="6565FF"/>
                    </a:solidFill>
                    <a:latin typeface="Times New Roman" pitchFamily="34" charset="0"/>
                    <a:ea typeface="微软雅黑" pitchFamily="34" charset="-122"/>
                    <a:cs typeface="Times New Roman" pitchFamily="34" charset="-120"/>
                  </a:rPr>
                  <a:t>100名学生每周阅读时间的平均值为</a:t>
                </a:r>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2×0.025×4+6×0.05×4+10×0.075×4+14×0.062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5×4+18×0.037</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5×4=10.6(</m:t>
                    </m:r>
                    <m:r>
                      <m:rPr>
                        <m:sty m:val="p"/>
                      </m:rP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=10.6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=3.8</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(10.6,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3.8</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≤6.8)=</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×(1−0.683)=0.158</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，所以高一全</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体学生中每周阅读时间不高于</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6.8</m:t>
                    </m:r>
                    <m:r>
                      <m:rPr>
                        <m:nor/>
                      </m:rPr>
                      <a:rPr lang="en-US" altLang="zh-CN" b="0" i="0">
                        <a:solidFill>
                          <a:srgbClr val="6565FF"/>
                        </a:solidFill>
                        <a:latin typeface="Cambria Math" pitchFamily="34" charset="0"/>
                        <a:ea typeface="Cambria Math" pitchFamily="34" charset="-122"/>
                        <a:cs typeface="Cambria Math" pitchFamily="34" charset="-120"/>
                      </a:rPr>
                      <m:t> </m:t>
                    </m:r>
                    <m:r>
                      <m:rPr>
                        <m:sty m:val="p"/>
                      </m:rPr>
                      <a:rPr lang="en-US" altLang="zh-CN" b="0" i="0">
                        <a:solidFill>
                          <a:srgbClr val="6565FF"/>
                        </a:solidFill>
                        <a:latin typeface="Cambria Math" pitchFamily="34" charset="0"/>
                        <a:ea typeface="Cambria Math" pitchFamily="34" charset="-122"/>
                        <a:cs typeface="Cambria Math" pitchFamily="34" charset="-120"/>
                      </a:rPr>
                      <m:t>h</m:t>
                    </m:r>
                  </m:oMath>
                </a14:m>
                <a:r>
                  <a:rPr lang="en-US" altLang="zh-CN" b="0" i="0" dirty="0">
                    <a:solidFill>
                      <a:srgbClr val="6565FF"/>
                    </a:solidFill>
                    <a:latin typeface="Times New Roman" pitchFamily="34" charset="0"/>
                    <a:ea typeface="微软雅黑" pitchFamily="34" charset="-122"/>
                    <a:cs typeface="Times New Roman" pitchFamily="34" charset="-120"/>
                  </a:rPr>
                  <a:t>的人数大约为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0.158</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5×1</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000≈159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6_AN.23_1#ea423a854?vcp=1&amp;vop=1&amp;pid=c42d4f733&amp;color=36,64,97&amp;vtp=1&amp;bbb=1&amp;hb=1"/>
              <p:cNvSpPr>
                <a:spLocks noRot="1" noChangeAspect="1" noMove="1" noResize="1" noEditPoints="1" noAdjustHandles="1" noChangeArrowheads="1" noChangeShapeType="1" noTextEdit="1"/>
              </p:cNvSpPr>
              <p:nvPr/>
            </p:nvSpPr>
            <p:spPr>
              <a:xfrm>
                <a:off x="539496" y="4149289"/>
                <a:ext cx="11109960" cy="1611440"/>
              </a:xfrm>
              <a:prstGeom prst="rect">
                <a:avLst/>
              </a:prstGeom>
              <a:blipFill>
                <a:blip r:embed="rId6"/>
                <a:stretch>
                  <a:fillRect l="-1317" r="-439"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24_1#413855c6e?vcp=1&amp;vop=1&amp;pid=c42d4f733&amp;color=36,64,97&amp;vtp=1&amp;bt=1&amp;bbb=1&amp;hb=1"/>
              <p:cNvSpPr/>
              <p:nvPr/>
            </p:nvSpPr>
            <p:spPr>
              <a:xfrm>
                <a:off x="539496" y="828000"/>
                <a:ext cx="11109960" cy="1516380"/>
              </a:xfrm>
              <a:prstGeom prst="rect">
                <a:avLst/>
              </a:prstGeom>
              <a:noFill/>
              <a:ln/>
            </p:spPr>
            <p:txBody>
              <a:bodyPr wrap="none" lIns="0" tIns="0" rIns="0" bIns="0" rtlCol="0" anchor="t"/>
              <a:lstStyle/>
              <a:p>
                <a:pPr algn="l" latinLnBrk="1">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若从高一全体学生中随机抽取5名学生进行座谈，设选出的5人中每周阅读时间在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10.6</m:t>
                    </m:r>
                    <m:r>
                      <m:rPr>
                        <m:nor/>
                      </m:rPr>
                      <a:rPr lang="en-US" altLang="zh-CN" sz="1800" b="0" i="0">
                        <a:solidFill>
                          <a:srgbClr val="244061"/>
                        </a:solidFill>
                        <a:latin typeface="Cambria Math" pitchFamily="34" charset="0"/>
                        <a:ea typeface="Cambria Math" pitchFamily="34" charset="-122"/>
                        <a:cs typeface="Cambria Math" pitchFamily="34" charset="-120"/>
                      </a:rPr>
                      <m:t> </m:t>
                    </m:r>
                    <m:r>
                      <m:rPr>
                        <m:sty m:val="p"/>
                      </m:rPr>
                      <a:rPr lang="en-US" altLang="zh-CN" sz="1800" b="0" i="0">
                        <a:solidFill>
                          <a:srgbClr val="244061"/>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244061"/>
                    </a:solidFill>
                    <a:latin typeface="Times New Roman" pitchFamily="34" charset="0"/>
                    <a:ea typeface="微软雅黑" pitchFamily="34" charset="-122"/>
                    <a:cs typeface="Times New Roman" pitchFamily="34" charset="-120"/>
                  </a:rPr>
                  <a:t>以上的学生人数为</a:t>
                </a:r>
                <a:endParaRPr lang="en-US" altLang="zh-CN" sz="1800" b="0" i="0" dirty="0">
                  <a:solidFill>
                    <a:srgbClr val="244061"/>
                  </a:solidFill>
                  <a:latin typeface="Times New Roman" pitchFamily="34" charset="0"/>
                  <a:ea typeface="微软雅黑" pitchFamily="34" charset="-122"/>
                  <a:cs typeface="Times New Roman" pitchFamily="34" charset="-120"/>
                </a:endParaRPr>
              </a:p>
              <a:p>
                <a:pPr latinLnBrk="1">
                  <a:lnSpc>
                    <a:spcPts val="31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𝑌</m:t>
                    </m:r>
                  </m:oMath>
                </a14:m>
                <a:r>
                  <a:rPr lang="en-US" altLang="zh-CN" sz="1800" b="0" i="0" dirty="0">
                    <a:solidFill>
                      <a:srgbClr val="244061"/>
                    </a:solidFill>
                    <a:latin typeface="Times New Roman" pitchFamily="34" charset="0"/>
                    <a:ea typeface="微软雅黑" pitchFamily="34" charset="-122"/>
                    <a:cs typeface="Times New Roman" pitchFamily="34" charset="-120"/>
                  </a:rPr>
                  <a:t>，求随机变量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的分布列、数学期望与方差．</a:t>
                </a:r>
                <a:endParaRPr lang="en-US" altLang="zh-CN" sz="1800" dirty="0"/>
              </a:p>
              <a:p>
                <a:pPr latinLnBrk="1">
                  <a:lnSpc>
                    <a:spcPts val="3100"/>
                  </a:lnSpc>
                </a:pPr>
                <a:r>
                  <a:rPr lang="en-US" altLang="zh-CN" b="0" i="0" dirty="0">
                    <a:solidFill>
                      <a:srgbClr val="244061"/>
                    </a:solidFill>
                    <a:latin typeface="SimSun" panose="02010600030101010101" pitchFamily="2" charset="-122"/>
                    <a:ea typeface="微软雅黑" pitchFamily="34" charset="-122"/>
                    <a:cs typeface="Times New Roman" pitchFamily="34" charset="-120"/>
                  </a:rPr>
                  <a:t>    </a:t>
                </a:r>
                <a:r>
                  <a:rPr lang="en-US" altLang="zh-CN" sz="1800" b="0" i="0" dirty="0" err="1">
                    <a:solidFill>
                      <a:srgbClr val="244061"/>
                    </a:solidFill>
                    <a:latin typeface="Times New Roman" pitchFamily="34" charset="0"/>
                    <a:ea typeface="微软雅黑" pitchFamily="34" charset="-122"/>
                    <a:cs typeface="Times New Roman" pitchFamily="34" charset="-120"/>
                  </a:rPr>
                  <a:t>参考数据：若随机变量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𝜉</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&lt;</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&lt;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)≈0.683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p>
              <a:p>
                <a:pPr latinLnBrk="1">
                  <a:lnSpc>
                    <a:spcPts val="29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&lt;</m:t>
                    </m:r>
                    <m:r>
                      <a:rPr lang="en-US" altLang="zh-CN" b="0" i="0">
                        <a:solidFill>
                          <a:srgbClr val="244061"/>
                        </a:solidFill>
                        <a:latin typeface="Cambria Math" pitchFamily="34" charset="0"/>
                        <a:ea typeface="Cambria Math" pitchFamily="34" charset="-122"/>
                        <a:cs typeface="Cambria Math" pitchFamily="34" charset="-120"/>
                      </a:rPr>
                      <m:t>𝜉</m:t>
                    </m:r>
                    <m:r>
                      <a:rPr lang="en-US" altLang="zh-CN" b="0" i="0">
                        <a:solidFill>
                          <a:srgbClr val="244061"/>
                        </a:solidFill>
                        <a:latin typeface="Cambria Math" pitchFamily="34" charset="0"/>
                        <a:ea typeface="Cambria Math" pitchFamily="34" charset="-122"/>
                        <a:cs typeface="Cambria Math" pitchFamily="34" charset="-120"/>
                      </a:rPr>
                      <m:t>&lt;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)≈0.954</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&lt;</m:t>
                    </m:r>
                    <m:r>
                      <a:rPr lang="en-US" altLang="zh-CN" b="0" i="0">
                        <a:solidFill>
                          <a:srgbClr val="244061"/>
                        </a:solidFill>
                        <a:latin typeface="Cambria Math" pitchFamily="34" charset="0"/>
                        <a:ea typeface="Cambria Math" pitchFamily="34" charset="-122"/>
                        <a:cs typeface="Cambria Math" pitchFamily="34" charset="-120"/>
                      </a:rPr>
                      <m:t>𝜉</m:t>
                    </m:r>
                    <m:r>
                      <a:rPr lang="en-US" altLang="zh-CN" b="0" i="0">
                        <a:solidFill>
                          <a:srgbClr val="244061"/>
                        </a:solidFill>
                        <a:latin typeface="Cambria Math" pitchFamily="34" charset="0"/>
                        <a:ea typeface="Cambria Math" pitchFamily="34" charset="-122"/>
                        <a:cs typeface="Cambria Math" pitchFamily="34" charset="-120"/>
                      </a:rPr>
                      <m:t>&lt;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)≈0.997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BD.24_1#413855c6e?vcp=1&amp;vop=1&amp;pid=c42d4f733&amp;color=36,64,97&amp;vtp=1&amp;bt=1&amp;bbb=1&amp;hb=1"/>
              <p:cNvSpPr>
                <a:spLocks noRot="1" noChangeAspect="1" noMove="1" noResize="1" noEditPoints="1" noAdjustHandles="1" noChangeArrowheads="1" noChangeShapeType="1" noTextEdit="1"/>
              </p:cNvSpPr>
              <p:nvPr/>
            </p:nvSpPr>
            <p:spPr>
              <a:xfrm>
                <a:off x="539496" y="828000"/>
                <a:ext cx="11109960" cy="1516380"/>
              </a:xfrm>
              <a:prstGeom prst="rect">
                <a:avLst/>
              </a:prstGeom>
              <a:blipFill>
                <a:blip r:embed="rId3"/>
                <a:stretch>
                  <a:fillRect l="-1317" t="-402" r="-494" b="-88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25_1#413855c6e?vcp=1&amp;vop=1&amp;pid=c42d4f733&amp;color=36,64,97&amp;vtp=1&amp;bbb=1&amp;hb=1"/>
              <p:cNvSpPr/>
              <p:nvPr/>
            </p:nvSpPr>
            <p:spPr>
              <a:xfrm>
                <a:off x="539496" y="2347301"/>
                <a:ext cx="11109960" cy="2018030"/>
              </a:xfrm>
              <a:prstGeom prst="rect">
                <a:avLst/>
              </a:prstGeom>
              <a:noFill/>
              <a:ln/>
            </p:spPr>
            <p:txBody>
              <a:bodyPr wrap="none" lIns="0" tIns="0" rIns="0" bIns="0" rtlCol="0" anchor="t"/>
              <a:lstStyle/>
              <a:p>
                <a:pPr algn="l" latinLnBrk="1">
                  <a:lnSpc>
                    <a:spcPts val="44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(10.6,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3.8</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，所以每周阅读时间在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10.6</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h</m:t>
                    </m:r>
                  </m:oMath>
                </a14:m>
                <a:r>
                  <a:rPr lang="en-US" altLang="zh-CN" sz="1800" b="0" i="0" dirty="0">
                    <a:solidFill>
                      <a:srgbClr val="6565FF"/>
                    </a:solidFill>
                    <a:latin typeface="Times New Roman" pitchFamily="34" charset="0"/>
                    <a:ea typeface="微软雅黑" pitchFamily="34" charset="-122"/>
                    <a:cs typeface="Times New Roman" pitchFamily="34" charset="-120"/>
                  </a:rPr>
                  <a:t>以上的概率为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&gt;10.6)=</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，故</a:t>
                </a:r>
              </a:p>
              <a:p>
                <a:pPr latinLnBrk="1">
                  <a:lnSpc>
                    <a:spcPts val="4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=0)=</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32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=2)=</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16</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3</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p>
              <a:p>
                <a:pPr latinLnBrk="1">
                  <a:lnSpc>
                    <a:spcPts val="4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=4)=</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4</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32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=5)=</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5</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dirty="0">
                    <a:solidFill>
                      <a:srgbClr val="6565FF"/>
                    </a:solidFill>
                    <a:latin typeface="SimSun" panose="02010600030101010101" pitchFamily="2" charset="-122"/>
                    <a:ea typeface="微软雅黑" pitchFamily="34" charset="-122"/>
                    <a:cs typeface="Times New Roman" pitchFamily="34" charset="-120"/>
                  </a:rPr>
                  <a:t>    </a:t>
                </a:r>
                <a:r>
                  <a:rPr lang="en-US" altLang="zh-CN" b="0" i="0" dirty="0" err="1">
                    <a:solidFill>
                      <a:srgbClr val="6565FF"/>
                    </a:solidFill>
                    <a:latin typeface="Times New Roman" pitchFamily="34" charset="0"/>
                    <a:ea typeface="微软雅黑" pitchFamily="34" charset="-122"/>
                    <a:cs typeface="Times New Roman" pitchFamily="34" charset="-120"/>
                  </a:rPr>
                  <a:t>随机变量</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的分布列为</a:t>
                </a:r>
                <a:endParaRPr lang="en-US" altLang="zh-CN" dirty="0"/>
              </a:p>
            </p:txBody>
          </p:sp>
        </mc:Choice>
        <mc:Fallback xmlns="">
          <p:sp>
            <p:nvSpPr>
              <p:cNvPr id="3" name="QO_6_AN.25_1#413855c6e?vcp=1&amp;vop=1&amp;pid=c42d4f733&amp;color=36,64,97&amp;vtp=1&amp;bbb=1&amp;hb=1"/>
              <p:cNvSpPr>
                <a:spLocks noRot="1" noChangeAspect="1" noMove="1" noResize="1" noEditPoints="1" noAdjustHandles="1" noChangeArrowheads="1" noChangeShapeType="1" noTextEdit="1"/>
              </p:cNvSpPr>
              <p:nvPr/>
            </p:nvSpPr>
            <p:spPr>
              <a:xfrm>
                <a:off x="539496" y="2347301"/>
                <a:ext cx="11109960" cy="2018030"/>
              </a:xfrm>
              <a:prstGeom prst="rect">
                <a:avLst/>
              </a:prstGeom>
              <a:blipFill>
                <a:blip r:embed="rId4"/>
                <a:stretch>
                  <a:fillRect l="-1317" r="-329" b="-72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4" name="QO_6_AN.25_2#413855c6e?colgroup=1,7,7,7,7,7,7&amp;vcp=1&amp;vop=1&amp;pid=c42d4f733&amp;color=36,64,97&amp;vtp=1&amp;bbb=1"/>
              <p:cNvGraphicFramePr>
                <a:graphicFrameLocks noGrp="1"/>
              </p:cNvGraphicFramePr>
              <p:nvPr>
                <p:extLst>
                  <p:ext uri="{D42A27DB-BD31-4B8C-83A1-F6EECF244321}">
                    <p14:modId xmlns:p14="http://schemas.microsoft.com/office/powerpoint/2010/main" val="113175460"/>
                  </p:ext>
                </p:extLst>
              </p:nvPr>
            </p:nvGraphicFramePr>
            <p:xfrm>
              <a:off x="539496" y="4495252"/>
              <a:ext cx="11100816" cy="1000570"/>
            </p:xfrm>
            <a:graphic>
              <a:graphicData uri="http://schemas.openxmlformats.org/drawingml/2006/table">
                <a:tbl>
                  <a:tblPr/>
                  <a:tblGrid>
                    <a:gridCol w="512064">
                      <a:extLst>
                        <a:ext uri="{9D8B030D-6E8A-4147-A177-3AD203B41FA5}">
                          <a16:colId xmlns:a16="http://schemas.microsoft.com/office/drawing/2014/main" val="20000"/>
                        </a:ext>
                      </a:extLst>
                    </a:gridCol>
                    <a:gridCol w="1764792">
                      <a:extLst>
                        <a:ext uri="{9D8B030D-6E8A-4147-A177-3AD203B41FA5}">
                          <a16:colId xmlns:a16="http://schemas.microsoft.com/office/drawing/2014/main" val="20001"/>
                        </a:ext>
                      </a:extLst>
                    </a:gridCol>
                    <a:gridCol w="1764792">
                      <a:extLst>
                        <a:ext uri="{9D8B030D-6E8A-4147-A177-3AD203B41FA5}">
                          <a16:colId xmlns:a16="http://schemas.microsoft.com/office/drawing/2014/main" val="20002"/>
                        </a:ext>
                      </a:extLst>
                    </a:gridCol>
                    <a:gridCol w="1764792">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764792">
                      <a:extLst>
                        <a:ext uri="{9D8B030D-6E8A-4147-A177-3AD203B41FA5}">
                          <a16:colId xmlns:a16="http://schemas.microsoft.com/office/drawing/2014/main" val="20005"/>
                        </a:ext>
                      </a:extLst>
                    </a:gridCol>
                    <a:gridCol w="1764792">
                      <a:extLst>
                        <a:ext uri="{9D8B030D-6E8A-4147-A177-3AD203B41FA5}">
                          <a16:colId xmlns:a16="http://schemas.microsoft.com/office/drawing/2014/main" val="20006"/>
                        </a:ext>
                      </a:extLst>
                    </a:gridCol>
                  </a:tblGrid>
                  <a:tr h="416624">
                    <a:tc>
                      <a:txBody>
                        <a:bodyPr/>
                        <a:lstStyle/>
                        <a:p>
                          <a:pPr algn="ctr" latinLnBrk="1" hangingPunct="0">
                            <a:lnSpc>
                              <a:spcPts val="29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83946">
                    <a:tc>
                      <a:txBody>
                        <a:bodyPr/>
                        <a:lstStyle/>
                        <a:p>
                          <a:pPr algn="ctr" latinLnBrk="1" hangingPunct="0">
                            <a:lnSpc>
                              <a:spcPts val="29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5</m:t>
                                  </m:r>
                                </m:num>
                                <m:den>
                                  <m:r>
                                    <a:rPr lang="en-US" altLang="zh-CN" sz="1800" b="0" i="0" spc="-10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5</m:t>
                                  </m:r>
                                </m:num>
                                <m:den>
                                  <m:r>
                                    <a:rPr lang="en-US" altLang="zh-CN" sz="1800" b="0" i="0" spc="-100">
                                      <a:solidFill>
                                        <a:srgbClr val="6565FF"/>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5</m:t>
                                  </m:r>
                                </m:num>
                                <m:den>
                                  <m:r>
                                    <a:rPr lang="en-US" altLang="zh-CN" sz="1800" b="0" i="0" spc="-100">
                                      <a:solidFill>
                                        <a:srgbClr val="6565FF"/>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5</m:t>
                                  </m:r>
                                </m:num>
                                <m:den>
                                  <m:r>
                                    <a:rPr lang="en-US" altLang="zh-CN" sz="1800" b="0" i="0" spc="-10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14" name="QO_6_AN.25_2#413855c6e?colgroup=1,7,7,7,7,7,7&amp;vcp=1&amp;vop=1&amp;pid=c42d4f733&amp;color=36,64,97&amp;vtp=1&amp;bbb=1"/>
              <p:cNvGraphicFramePr>
                <a:graphicFrameLocks noGrp="1"/>
              </p:cNvGraphicFramePr>
              <p:nvPr>
                <p:extLst>
                  <p:ext uri="{D42A27DB-BD31-4B8C-83A1-F6EECF244321}">
                    <p14:modId xmlns:p14="http://schemas.microsoft.com/office/powerpoint/2010/main" val="113175460"/>
                  </p:ext>
                </p:extLst>
              </p:nvPr>
            </p:nvGraphicFramePr>
            <p:xfrm>
              <a:off x="539496" y="4495252"/>
              <a:ext cx="11100816" cy="1000570"/>
            </p:xfrm>
            <a:graphic>
              <a:graphicData uri="http://schemas.openxmlformats.org/drawingml/2006/table">
                <a:tbl>
                  <a:tblPr/>
                  <a:tblGrid>
                    <a:gridCol w="512064">
                      <a:extLst>
                        <a:ext uri="{9D8B030D-6E8A-4147-A177-3AD203B41FA5}">
                          <a16:colId xmlns:a16="http://schemas.microsoft.com/office/drawing/2014/main" val="20000"/>
                        </a:ext>
                      </a:extLst>
                    </a:gridCol>
                    <a:gridCol w="1764792">
                      <a:extLst>
                        <a:ext uri="{9D8B030D-6E8A-4147-A177-3AD203B41FA5}">
                          <a16:colId xmlns:a16="http://schemas.microsoft.com/office/drawing/2014/main" val="20001"/>
                        </a:ext>
                      </a:extLst>
                    </a:gridCol>
                    <a:gridCol w="1764792">
                      <a:extLst>
                        <a:ext uri="{9D8B030D-6E8A-4147-A177-3AD203B41FA5}">
                          <a16:colId xmlns:a16="http://schemas.microsoft.com/office/drawing/2014/main" val="20002"/>
                        </a:ext>
                      </a:extLst>
                    </a:gridCol>
                    <a:gridCol w="1764792">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764792">
                      <a:extLst>
                        <a:ext uri="{9D8B030D-6E8A-4147-A177-3AD203B41FA5}">
                          <a16:colId xmlns:a16="http://schemas.microsoft.com/office/drawing/2014/main" val="20005"/>
                        </a:ext>
                      </a:extLst>
                    </a:gridCol>
                    <a:gridCol w="1764792">
                      <a:extLst>
                        <a:ext uri="{9D8B030D-6E8A-4147-A177-3AD203B41FA5}">
                          <a16:colId xmlns:a16="http://schemas.microsoft.com/office/drawing/2014/main" val="20006"/>
                        </a:ext>
                      </a:extLst>
                    </a:gridCol>
                  </a:tblGrid>
                  <a:tr h="4166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190" t="-1449" r="-2071429" b="-142029"/>
                          </a:stretch>
                        </a:blipFill>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83946">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190" t="-72917" r="-2071429"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9310" t="-72917" r="-500000"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29758" t="-72917" r="-401730"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28966" t="-72917" r="-300345"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28966" t="-72917" r="-200345"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30450" t="-72917" r="-101038"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528621" t="-72917" r="-690" b="-208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5" name="QO_6_AN.25_3#413855c6e?vcp=1&amp;vop=1&amp;pid=c42d4f733&amp;color=36,64,97&amp;vtp=1&amp;bbb=1"/>
              <p:cNvSpPr/>
              <p:nvPr/>
            </p:nvSpPr>
            <p:spPr>
              <a:xfrm>
                <a:off x="539496" y="5625552"/>
                <a:ext cx="11109960" cy="517081"/>
              </a:xfrm>
              <a:prstGeom prst="rect">
                <a:avLst/>
              </a:prstGeom>
              <a:noFill/>
              <a:ln/>
            </p:spPr>
            <p:txBody>
              <a:bodyPr wrap="none" lIns="0" tIns="0" rIns="0" bIns="0" rtlCol="0" anchor="t"/>
              <a:lstStyle/>
              <a:p>
                <a:pPr algn="l" latinLnBrk="1">
                  <a:lnSpc>
                    <a:spcPts val="4400"/>
                  </a:lnSpc>
                </a:pPr>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AN.25_3#413855c6e?vcp=1&amp;vop=1&amp;pid=c42d4f733&amp;color=36,64,97&amp;vtp=1&amp;bbb=1"/>
              <p:cNvSpPr>
                <a:spLocks noRot="1" noChangeAspect="1" noMove="1" noResize="1" noEditPoints="1" noAdjustHandles="1" noChangeArrowheads="1" noChangeShapeType="1" noTextEdit="1"/>
              </p:cNvSpPr>
              <p:nvPr/>
            </p:nvSpPr>
            <p:spPr>
              <a:xfrm>
                <a:off x="539496" y="5625552"/>
                <a:ext cx="11109960" cy="517081"/>
              </a:xfrm>
              <a:prstGeom prst="rect">
                <a:avLst/>
              </a:prstGeom>
              <a:blipFill>
                <a:blip r:embed="rId6"/>
                <a:stretch>
                  <a:fillRect l="-1317" b="-152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anim calcmode="lin" valueType="num">
                                      <p:cBhvr>
                                        <p:cTn id="33" dur="500" fill="hold"/>
                                        <p:tgtEl>
                                          <p:spTgt spid="14"/>
                                        </p:tgtEl>
                                        <p:attrNameLst>
                                          <p:attrName>ppt_x</p:attrName>
                                        </p:attrNameLst>
                                      </p:cBhvr>
                                      <p:tavLst>
                                        <p:tav tm="0">
                                          <p:val>
                                            <p:strVal val="#ppt_x"/>
                                          </p:val>
                                        </p:tav>
                                        <p:tav tm="100000">
                                          <p:val>
                                            <p:strVal val="#ppt_x"/>
                                          </p:val>
                                        </p:tav>
                                      </p:tavLst>
                                    </p:anim>
                                    <p:anim calcmode="lin" valueType="num">
                                      <p:cBhvr>
                                        <p:cTn id="34" dur="5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bg/>
                                          </p:spTgt>
                                        </p:tgtEl>
                                        <p:attrNameLst>
                                          <p:attrName>style.visibility</p:attrName>
                                        </p:attrNameLst>
                                      </p:cBhvr>
                                      <p:to>
                                        <p:strVal val="visible"/>
                                      </p:to>
                                    </p:set>
                                    <p:animEffect transition="in" filter="fade">
                                      <p:cBhvr>
                                        <p:cTn id="37" dur="500"/>
                                        <p:tgtEl>
                                          <p:spTgt spid="5">
                                            <p:bg/>
                                          </p:spTgt>
                                        </p:tgtEl>
                                      </p:cBhvr>
                                    </p:animEffect>
                                    <p:anim calcmode="lin" valueType="num">
                                      <p:cBhvr>
                                        <p:cTn id="38" dur="500" fill="hold"/>
                                        <p:tgtEl>
                                          <p:spTgt spid="5">
                                            <p:bg/>
                                          </p:spTgt>
                                        </p:tgtEl>
                                        <p:attrNameLst>
                                          <p:attrName>ppt_x</p:attrName>
                                        </p:attrNameLst>
                                      </p:cBhvr>
                                      <p:tavLst>
                                        <p:tav tm="0">
                                          <p:val>
                                            <p:strVal val="#ppt_x"/>
                                          </p:val>
                                        </p:tav>
                                        <p:tav tm="100000">
                                          <p:val>
                                            <p:strVal val="#ppt_x"/>
                                          </p:val>
                                        </p:tav>
                                      </p:tavLst>
                                    </p:anim>
                                    <p:anim calcmode="lin" valueType="num">
                                      <p:cBhvr>
                                        <p:cTn id="39" dur="500" fill="hold"/>
                                        <p:tgtEl>
                                          <p:spTgt spid="5">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0" end="0"/>
                                            </p:txEl>
                                          </p:spTgt>
                                        </p:tgtEl>
                                        <p:attrNameLst>
                                          <p:attrName>style.visibility</p:attrName>
                                        </p:attrNameLst>
                                      </p:cBhvr>
                                      <p:to>
                                        <p:strVal val="visible"/>
                                      </p:to>
                                    </p:set>
                                    <p:animEffect transition="in" filter="fade">
                                      <p:cBhvr>
                                        <p:cTn id="42" dur="500"/>
                                        <p:tgtEl>
                                          <p:spTgt spid="5">
                                            <p:txEl>
                                              <p:pRg st="0" end="0"/>
                                            </p:txEl>
                                          </p:spTgt>
                                        </p:tgtEl>
                                      </p:cBhvr>
                                    </p:animEffect>
                                    <p:anim calcmode="lin" valueType="num">
                                      <p:cBhvr>
                                        <p:cTn id="4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b39573743.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b39573743.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第8章</a:t>
            </a:r>
            <a:endParaRPr lang="en-US" altLang="zh-CN" sz="5400" dirty="0"/>
          </a:p>
        </p:txBody>
      </p:sp>
      <p:sp>
        <p:nvSpPr>
          <p:cNvPr id="4" name="C_1_BD#b39573743.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概率</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5f285814f.fixed?vcp=1&amp;pid=b39573743&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5f285814f.fixed?vcp=1&amp;pid=b39573743&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8.3</a:t>
            </a:r>
            <a:endParaRPr lang="en-US" altLang="zh-CN" sz="5400" dirty="0"/>
          </a:p>
        </p:txBody>
      </p:sp>
      <p:sp>
        <p:nvSpPr>
          <p:cNvPr id="4" name="C_2_BD#5f285814f.fixed?vcp=1&amp;pid=b39573743&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正态分布</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1#目录1:c90d404bd?lid=02076024a&amp;cid=02076024a&amp;vtp=1&amp;bbb=1">
            <a:hlinkClick r:id="rId3" action="ppaction://hlinksldjump"/>
          </p:cNvPr>
          <p:cNvSpPr/>
          <p:nvPr/>
        </p:nvSpPr>
        <p:spPr>
          <a:xfrm>
            <a:off x="5148072" y="1426464"/>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正态密度曲线</a:t>
            </a:r>
            <a:endParaRPr lang="en-US" altLang="zh-CN" sz="1800" dirty="0"/>
          </a:p>
        </p:txBody>
      </p:sp>
      <p:sp>
        <p:nvSpPr>
          <p:cNvPr id="3" name="C_1#目录1:c90d404bd?lid=98351f1a1&amp;cid=98351f1a1&amp;vtp=1&amp;bbb=1">
            <a:hlinkClick r:id="rId3" action="ppaction://hlinksldjump"/>
          </p:cNvPr>
          <p:cNvSpPr/>
          <p:nvPr/>
        </p:nvSpPr>
        <p:spPr>
          <a:xfrm>
            <a:off x="5148072" y="1807187"/>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正态分布</a:t>
            </a:r>
            <a:endParaRPr lang="en-US" altLang="zh-CN" sz="1800" dirty="0"/>
          </a:p>
        </p:txBody>
      </p:sp>
      <mc:AlternateContent xmlns:mc="http://schemas.openxmlformats.org/markup-compatibility/2006" xmlns:a14="http://schemas.microsoft.com/office/drawing/2010/main">
        <mc:Choice Requires="a14">
          <p:sp>
            <p:nvSpPr>
              <p:cNvPr id="4" name="C_1#目录1:c90d404bd?lid=c387f888a&amp;cid=c387f888a&amp;vtp=1&amp;bbb=1">
                <a:hlinkClick r:id="rId3" action="ppaction://hlinksldjump"/>
              </p:cNvPr>
              <p:cNvSpPr/>
              <p:nvPr/>
            </p:nvSpPr>
            <p:spPr>
              <a:xfrm>
                <a:off x="5148072" y="2216589"/>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正态分布的</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𝜎</m:t>
                    </m:r>
                  </m:oMath>
                </a14:m>
                <a:r>
                  <a:rPr lang="en-US" altLang="zh-CN" sz="1800" b="0" i="0" dirty="0">
                    <a:solidFill>
                      <a:srgbClr val="6565FF"/>
                    </a:solidFill>
                    <a:latin typeface="微软雅黑" pitchFamily="34" charset="0"/>
                    <a:ea typeface="微软雅黑" pitchFamily="34" charset="-122"/>
                    <a:cs typeface="微软雅黑" pitchFamily="34" charset="-120"/>
                  </a:rPr>
                  <a:t>原则</a:t>
                </a:r>
                <a:endParaRPr lang="en-US" altLang="zh-CN" sz="1800" dirty="0"/>
              </a:p>
            </p:txBody>
          </p:sp>
        </mc:Choice>
        <mc:Fallback xmlns="">
          <p:sp>
            <p:nvSpPr>
              <p:cNvPr id="4" name="C_1#目录1:c90d404bd?lid=c387f888a&amp;cid=c387f888a&amp;vtp=1&amp;bbb=1">
                <a:hlinkClick r:id="rId4" action="ppaction://hlinksldjump"/>
              </p:cNvPr>
              <p:cNvSpPr>
                <a:spLocks noRot="1" noChangeAspect="1" noMove="1" noResize="1" noEditPoints="1" noAdjustHandles="1" noChangeArrowheads="1" noChangeShapeType="1" noTextEdit="1"/>
              </p:cNvSpPr>
              <p:nvPr/>
            </p:nvSpPr>
            <p:spPr>
              <a:xfrm>
                <a:off x="5148072" y="2216589"/>
                <a:ext cx="6839712" cy="356616"/>
              </a:xfrm>
              <a:prstGeom prst="rect">
                <a:avLst/>
              </a:prstGeom>
              <a:blipFill>
                <a:blip r:embed="rId5"/>
                <a:stretch>
                  <a:fillRect l="-2139" t="-15517" b="-241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C_1#目录1:c90d404bd?lid=b20cfe7f6&amp;cid=b20cfe7f6&amp;vtp=1&amp;bbb=1">
                <a:hlinkClick r:id="rId6" action="ppaction://hlinksldjump"/>
              </p:cNvPr>
              <p:cNvSpPr/>
              <p:nvPr/>
            </p:nvSpPr>
            <p:spPr>
              <a:xfrm>
                <a:off x="5148072" y="3099816"/>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易错点</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混淆正态密度函数中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的意义致错</a:t>
                </a:r>
                <a:endParaRPr lang="en-US" altLang="zh-CN" sz="1800" dirty="0"/>
              </a:p>
            </p:txBody>
          </p:sp>
        </mc:Choice>
        <mc:Fallback xmlns="">
          <p:sp>
            <p:nvSpPr>
              <p:cNvPr id="5" name="C_1#目录1:c90d404bd?lid=b20cfe7f6&amp;cid=b20cfe7f6&amp;vtp=1&amp;bbb=1">
                <a:hlinkClick r:id="rId7" action="ppaction://hlinksldjump"/>
              </p:cNvPr>
              <p:cNvSpPr>
                <a:spLocks noRot="1" noChangeAspect="1" noMove="1" noResize="1" noEditPoints="1" noAdjustHandles="1" noChangeArrowheads="1" noChangeShapeType="1" noTextEdit="1"/>
              </p:cNvSpPr>
              <p:nvPr/>
            </p:nvSpPr>
            <p:spPr>
              <a:xfrm>
                <a:off x="5148072" y="3099816"/>
                <a:ext cx="6839712" cy="356616"/>
              </a:xfrm>
              <a:prstGeom prst="rect">
                <a:avLst/>
              </a:prstGeom>
              <a:blipFill>
                <a:blip r:embed="rId8"/>
                <a:stretch>
                  <a:fillRect l="-2139" t="-13793" b="-25862"/>
                </a:stretch>
              </a:blipFill>
              <a:ln/>
            </p:spPr>
            <p:txBody>
              <a:bodyPr/>
              <a:lstStyle/>
              <a:p>
                <a:r>
                  <a:rPr lang="zh-CN" altLang="en-US">
                    <a:noFill/>
                  </a:rPr>
                  <a:t> </a:t>
                </a:r>
              </a:p>
            </p:txBody>
          </p:sp>
        </mc:Fallback>
      </mc:AlternateContent>
      <p:sp>
        <p:nvSpPr>
          <p:cNvPr id="6" name="C_1#目录1:c90d404bd?lid=fc7e28434&amp;cid=fc7e28434&amp;vtp=1&amp;bbb=1">
            <a:hlinkClick r:id="rId9" action="ppaction://hlinksldjump"/>
          </p:cNvPr>
          <p:cNvSpPr/>
          <p:nvPr/>
        </p:nvSpPr>
        <p:spPr>
          <a:xfrm>
            <a:off x="5148072" y="4032504"/>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正态密度曲线及其性质</a:t>
            </a:r>
            <a:endParaRPr lang="en-US" altLang="zh-CN" sz="1800" dirty="0"/>
          </a:p>
        </p:txBody>
      </p:sp>
      <p:sp>
        <p:nvSpPr>
          <p:cNvPr id="7" name="C_1#目录1:c90d404bd?lid=80a85efda&amp;cid=80a85efda&amp;vtp=1&amp;bbb=1">
            <a:hlinkClick r:id="rId10" action="ppaction://hlinksldjump"/>
          </p:cNvPr>
          <p:cNvSpPr/>
          <p:nvPr/>
        </p:nvSpPr>
        <p:spPr>
          <a:xfrm>
            <a:off x="5148072" y="4415724"/>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正态分布的概率计算</a:t>
            </a:r>
            <a:endParaRPr lang="en-US" altLang="zh-CN" sz="1800" dirty="0"/>
          </a:p>
        </p:txBody>
      </p:sp>
      <mc:AlternateContent xmlns:mc="http://schemas.openxmlformats.org/markup-compatibility/2006">
        <mc:Choice xmlns:a14="http://schemas.microsoft.com/office/drawing/2010/main" Requires="a14">
          <p:sp>
            <p:nvSpPr>
              <p:cNvPr id="8" name="C_1#目录1:c90d404bd?lid=bad17aa99&amp;cid=bad17aa99&amp;vtp=1&amp;bbb=1">
                <a:hlinkClick r:id="rId11" action="ppaction://hlinksldjump"/>
              </p:cNvPr>
              <p:cNvSpPr/>
              <p:nvPr/>
            </p:nvSpPr>
            <p:spPr>
              <a:xfrm>
                <a:off x="5148072" y="4805175"/>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要点3</a:t>
                </a:r>
                <a:r>
                  <a:rPr lang="en-US" altLang="zh-CN" sz="1800" b="0" i="0" dirty="0">
                    <a:solidFill>
                      <a:srgbClr val="6565FF"/>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𝜎</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原则的应用</a:t>
                </a:r>
                <a:endParaRPr lang="en-US" altLang="zh-CN" sz="1800" dirty="0"/>
              </a:p>
            </p:txBody>
          </p:sp>
        </mc:Choice>
        <mc:Fallback>
          <p:sp>
            <p:nvSpPr>
              <p:cNvPr id="8" name="C_1#目录1:c90d404bd?lid=bad17aa99&amp;cid=bad17aa99&amp;vtp=1&amp;bbb=1">
                <a:hlinkClick r:id="rId11" action="ppaction://hlinksldjump"/>
              </p:cNvPr>
              <p:cNvSpPr>
                <a:spLocks noRot="1" noChangeAspect="1" noMove="1" noResize="1" noEditPoints="1" noAdjustHandles="1" noChangeArrowheads="1" noChangeShapeType="1" noTextEdit="1"/>
              </p:cNvSpPr>
              <p:nvPr/>
            </p:nvSpPr>
            <p:spPr>
              <a:xfrm>
                <a:off x="5148072" y="4805175"/>
                <a:ext cx="6839712" cy="356616"/>
              </a:xfrm>
              <a:prstGeom prst="rect">
                <a:avLst/>
              </a:prstGeom>
              <a:blipFill>
                <a:blip r:embed="rId12"/>
                <a:stretch>
                  <a:fillRect l="-2139" t="-13559" b="-23729"/>
                </a:stretch>
              </a:blipFill>
              <a:ln/>
            </p:spPr>
            <p:txBody>
              <a:bodyPr/>
              <a:lstStyle/>
              <a:p>
                <a:r>
                  <a:rPr lang="zh-CN" altLang="en-US">
                    <a:noFill/>
                  </a:rPr>
                  <a:t> </a:t>
                </a:r>
              </a:p>
            </p:txBody>
          </p:sp>
        </mc:Fallback>
      </mc:AlternateContent>
      <p:sp>
        <p:nvSpPr>
          <p:cNvPr id="9" name="C_1#目录1:c90d404bd?lid=d4c3af5ff&amp;cid=d4c3af5ff&amp;vtp=1&amp;bbb=1">
            <a:hlinkClick r:id="rId13" action="ppaction://hlinksldjump"/>
          </p:cNvPr>
          <p:cNvSpPr/>
          <p:nvPr/>
        </p:nvSpPr>
        <p:spPr>
          <a:xfrm>
            <a:off x="5148072" y="5181741"/>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要点4</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标准正态分布</a:t>
            </a:r>
            <a:endParaRPr lang="en-US" altLang="zh-CN" sz="1800" dirty="0"/>
          </a:p>
        </p:txBody>
      </p:sp>
      <p:sp>
        <p:nvSpPr>
          <p:cNvPr id="10" name="C_1#目录1:c90d404bd?lid=5dbc5b56c&amp;cid=5dbc5b56c&amp;vtp=1&amp;bbb=1">
            <a:hlinkClick r:id="rId14" action="ppaction://hlinksldjump"/>
          </p:cNvPr>
          <p:cNvSpPr/>
          <p:nvPr/>
        </p:nvSpPr>
        <p:spPr>
          <a:xfrm>
            <a:off x="5148072" y="5579505"/>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要点5</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正态分布与频率分布直方图的应用</a:t>
            </a:r>
            <a:endParaRPr lang="en-US" altLang="zh-CN" sz="1800" dirty="0"/>
          </a:p>
        </p:txBody>
      </p:sp>
      <p:pic>
        <p:nvPicPr>
          <p:cNvPr id="11" name="O_0#目录1:c90d404bd.fixed?vcp=1&amp;color=36,64,97&amp;tib=255,255,255&amp;vtp=1&amp;bt=1" descr="preencoded.png"/>
          <p:cNvPicPr>
            <a:picLocks noChangeAspect="1"/>
          </p:cNvPicPr>
          <p:nvPr/>
        </p:nvPicPr>
        <p:blipFill>
          <a:blip r:embed="rId15"/>
          <a:stretch>
            <a:fillRect/>
          </a:stretch>
        </p:blipFill>
        <p:spPr>
          <a:xfrm>
            <a:off x="4032504" y="795528"/>
            <a:ext cx="731520" cy="768096"/>
          </a:xfrm>
          <a:prstGeom prst="rect">
            <a:avLst/>
          </a:prstGeom>
        </p:spPr>
      </p:pic>
      <p:pic>
        <p:nvPicPr>
          <p:cNvPr id="12" name="O_0#目录1:c90d404bd.fixed?vcp=1&amp;color=36,64,97&amp;tib=255,255,255&amp;vtp=1" descr="preencoded.png"/>
          <p:cNvPicPr>
            <a:picLocks noChangeAspect="1"/>
          </p:cNvPicPr>
          <p:nvPr/>
        </p:nvPicPr>
        <p:blipFill>
          <a:blip r:embed="rId16"/>
          <a:stretch>
            <a:fillRect/>
          </a:stretch>
        </p:blipFill>
        <p:spPr>
          <a:xfrm>
            <a:off x="4032504" y="2532888"/>
            <a:ext cx="731520" cy="768096"/>
          </a:xfrm>
          <a:prstGeom prst="rect">
            <a:avLst/>
          </a:prstGeom>
        </p:spPr>
      </p:pic>
      <p:pic>
        <p:nvPicPr>
          <p:cNvPr id="13" name="O_0#目录1:c90d404bd.fixed?vcp=1&amp;color=36,64,97&amp;tib=255,255,255&amp;vtp=1" descr="preencoded.png"/>
          <p:cNvPicPr>
            <a:picLocks noChangeAspect="1"/>
          </p:cNvPicPr>
          <p:nvPr/>
        </p:nvPicPr>
        <p:blipFill>
          <a:blip r:embed="rId15"/>
          <a:stretch>
            <a:fillRect/>
          </a:stretch>
        </p:blipFill>
        <p:spPr>
          <a:xfrm>
            <a:off x="4032504" y="3334236"/>
            <a:ext cx="731520" cy="768096"/>
          </a:xfrm>
          <a:prstGeom prst="rect">
            <a:avLst/>
          </a:prstGeom>
        </p:spPr>
      </p:pic>
      <p:sp>
        <p:nvSpPr>
          <p:cNvPr id="14" name="O_0#目录1:c90d404bd.fixed?vcp=1&amp;color=255,255,255&amp;vtp=1&amp;bbb=1"/>
          <p:cNvSpPr/>
          <p:nvPr/>
        </p:nvSpPr>
        <p:spPr>
          <a:xfrm>
            <a:off x="4032504" y="795528"/>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15" name="O_0#目录1:c90d404bd.fixed?vcp=1&amp;color=255,255,255&amp;vtp=1&amp;bbb=1"/>
          <p:cNvSpPr/>
          <p:nvPr/>
        </p:nvSpPr>
        <p:spPr>
          <a:xfrm>
            <a:off x="4032504" y="2532888"/>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16" name="O_0#目录1:c90d404bd.fixed?vcp=1&amp;color=255,255,255&amp;vtp=1&amp;bbb=1"/>
          <p:cNvSpPr/>
          <p:nvPr/>
        </p:nvSpPr>
        <p:spPr>
          <a:xfrm>
            <a:off x="4032504" y="3361255"/>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03</a:t>
            </a:r>
            <a:endParaRPr lang="en-US" altLang="zh-CN" sz="2400" dirty="0"/>
          </a:p>
        </p:txBody>
      </p:sp>
      <p:sp>
        <p:nvSpPr>
          <p:cNvPr id="17" name="O_0#目录1:c90d404bd.fixed?lid=c90d404bd&amp;vcp=1&amp;color=0,55,96&amp;vtp=1&amp;bbb=1">
            <a:hlinkClick r:id="rId4" action="ppaction://hlinksldjump"/>
          </p:cNvPr>
          <p:cNvSpPr/>
          <p:nvPr/>
        </p:nvSpPr>
        <p:spPr>
          <a:xfrm>
            <a:off x="4965192" y="95097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18" name="O_0#目录1:c90d404bd.fixed?lid=e55d3cc12&amp;vcp=1&amp;color=0,55,96&amp;vtp=1&amp;bbb=1">
            <a:hlinkClick r:id="rId7" action="ppaction://hlinksldjump"/>
          </p:cNvPr>
          <p:cNvSpPr/>
          <p:nvPr/>
        </p:nvSpPr>
        <p:spPr>
          <a:xfrm>
            <a:off x="4965192" y="26459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易错记</a:t>
            </a:r>
            <a:endParaRPr lang="en-US" altLang="zh-CN" sz="2400" dirty="0"/>
          </a:p>
        </p:txBody>
      </p:sp>
      <p:sp>
        <p:nvSpPr>
          <p:cNvPr id="19" name="O_0#目录1:c90d404bd.fixed?lid=9932cc53d&amp;vcp=1&amp;color=0,55,96&amp;vtp=1&amp;bbb=1">
            <a:hlinkClick r:id="rId9" action="ppaction://hlinksldjump"/>
          </p:cNvPr>
          <p:cNvSpPr/>
          <p:nvPr/>
        </p:nvSpPr>
        <p:spPr>
          <a:xfrm>
            <a:off x="4965192" y="354455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重难斩</a:t>
            </a:r>
            <a:endParaRPr lang="en-US" altLang="zh-CN" sz="24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C_3#c90d404bd?vcp=1&amp;pid=5f285814f&amp;color=36,64,97&amp;tib=255,255,255&amp;vtp=1&amp;bt=1" descr="preencoded.png"/>
          <p:cNvPicPr>
            <a:picLocks noChangeAspect="1"/>
          </p:cNvPicPr>
          <p:nvPr/>
        </p:nvPicPr>
        <p:blipFill>
          <a:blip r:embed="rId3"/>
          <a:stretch>
            <a:fillRect/>
          </a:stretch>
        </p:blipFill>
        <p:spPr>
          <a:xfrm>
            <a:off x="557784" y="832104"/>
            <a:ext cx="566928" cy="694944"/>
          </a:xfrm>
          <a:prstGeom prst="rect">
            <a:avLst/>
          </a:prstGeom>
        </p:spPr>
      </p:pic>
      <p:sp>
        <p:nvSpPr>
          <p:cNvPr id="3" name="C_3_BD#c90d404bd?vcp=1&amp;pid=5f285814f&amp;color=61,88,159&amp;vtp=1&amp;bbb=1"/>
          <p:cNvSpPr/>
          <p:nvPr/>
        </p:nvSpPr>
        <p:spPr>
          <a:xfrm>
            <a:off x="1252728" y="950976"/>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4_BD#02076024a?vcp=1&amp;pid=c90d404bd&amp;color=101,101,255&amp;vtp=1&amp;bbb=1"/>
          <p:cNvSpPr/>
          <p:nvPr/>
        </p:nvSpPr>
        <p:spPr>
          <a:xfrm>
            <a:off x="539496" y="1527048"/>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正态密度曲线</a:t>
            </a:r>
            <a:endParaRPr lang="en-US" altLang="zh-CN" sz="2200" dirty="0"/>
          </a:p>
        </p:txBody>
      </p:sp>
      <p:sp>
        <p:nvSpPr>
          <p:cNvPr id="5" name="C_4_BD#98351f1a1?vcp=1&amp;pid=c90d404bd&amp;color=101,101,255&amp;vtp=1&amp;bbb=1"/>
          <p:cNvSpPr/>
          <p:nvPr/>
        </p:nvSpPr>
        <p:spPr>
          <a:xfrm>
            <a:off x="539496" y="202082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正态分布</a:t>
            </a:r>
            <a:endParaRPr lang="en-US" altLang="zh-CN" sz="2200" dirty="0"/>
          </a:p>
        </p:txBody>
      </p:sp>
      <mc:AlternateContent xmlns:mc="http://schemas.openxmlformats.org/markup-compatibility/2006" xmlns:a14="http://schemas.microsoft.com/office/drawing/2010/main">
        <mc:Choice Requires="a14">
          <p:sp>
            <p:nvSpPr>
              <p:cNvPr id="6" name="C_4_BD#c387f888a?vcp=1&amp;pid=c90d404bd&amp;color=101,101,255&amp;vtp=1&amp;bbb=1"/>
              <p:cNvSpPr/>
              <p:nvPr/>
            </p:nvSpPr>
            <p:spPr>
              <a:xfrm>
                <a:off x="539496" y="2514600"/>
                <a:ext cx="11109960" cy="703072"/>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正态分布的</a:t>
                </a:r>
                <a14:m>
                  <m:oMath xmlns:m="http://schemas.openxmlformats.org/officeDocument/2006/math">
                    <m:r>
                      <a:rPr lang="en-US" altLang="zh-CN" sz="2200" b="0" i="0">
                        <a:solidFill>
                          <a:srgbClr val="6565FF"/>
                        </a:solidFill>
                        <a:latin typeface="Cambria Math" pitchFamily="34" charset="0"/>
                        <a:ea typeface="Cambria Math" pitchFamily="34" charset="-122"/>
                        <a:cs typeface="Cambria Math" pitchFamily="34" charset="-120"/>
                      </a:rPr>
                      <m:t>3</m:t>
                    </m:r>
                    <m:r>
                      <a:rPr lang="en-US" altLang="zh-CN" sz="2200" b="0" i="0">
                        <a:solidFill>
                          <a:srgbClr val="6565FF"/>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原则</a:t>
                </a:r>
                <a:endParaRPr lang="en-US" altLang="zh-CN" sz="2200" dirty="0"/>
              </a:p>
            </p:txBody>
          </p:sp>
        </mc:Choice>
        <mc:Fallback xmlns="">
          <p:sp>
            <p:nvSpPr>
              <p:cNvPr id="6" name="C_4_BD#c387f888a?vcp=1&amp;pid=c90d404bd&amp;color=101,101,255&amp;vtp=1&amp;bbb=1"/>
              <p:cNvSpPr>
                <a:spLocks noRot="1" noChangeAspect="1" noMove="1" noResize="1" noEditPoints="1" noAdjustHandles="1" noChangeArrowheads="1" noChangeShapeType="1" noTextEdit="1"/>
              </p:cNvSpPr>
              <p:nvPr/>
            </p:nvSpPr>
            <p:spPr>
              <a:xfrm>
                <a:off x="539496" y="2514600"/>
                <a:ext cx="11109960" cy="703072"/>
              </a:xfrm>
              <a:prstGeom prst="rect">
                <a:avLst/>
              </a:prstGeom>
              <a:blipFill>
                <a:blip r:embed="rId4"/>
                <a:stretch>
                  <a:fillRect l="-1537"/>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3#e55d3cc12?vcp=1&amp;pid=5f285814f&amp;color=36,64,97&amp;mp=1&amp;tib=255,255,255&amp;vtp=1&amp;bt=1" descr="preencoded.png"/>
          <p:cNvPicPr>
            <a:picLocks noChangeAspect="1"/>
          </p:cNvPicPr>
          <p:nvPr/>
        </p:nvPicPr>
        <p:blipFill>
          <a:blip r:embed="rId3"/>
          <a:stretch>
            <a:fillRect/>
          </a:stretch>
        </p:blipFill>
        <p:spPr>
          <a:xfrm>
            <a:off x="557784" y="828000"/>
            <a:ext cx="621792" cy="658368"/>
          </a:xfrm>
          <a:prstGeom prst="rect">
            <a:avLst/>
          </a:prstGeom>
        </p:spPr>
      </p:pic>
      <p:sp>
        <p:nvSpPr>
          <p:cNvPr id="3" name="C_3_BD#e55d3cc12?vcp=1&amp;pid=5f285814f&amp;color=61,88,159&amp;mp=1&amp;vtp=1&amp;bbb=1"/>
          <p:cNvSpPr/>
          <p:nvPr/>
        </p:nvSpPr>
        <p:spPr>
          <a:xfrm>
            <a:off x="1289304"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solidFill>
                <a:srgbClr val="3D589F"/>
              </a:solidFill>
            </a:endParaRPr>
          </a:p>
        </p:txBody>
      </p:sp>
      <mc:AlternateContent xmlns:mc="http://schemas.openxmlformats.org/markup-compatibility/2006" xmlns:a14="http://schemas.microsoft.com/office/drawing/2010/main">
        <mc:Choice Requires="a14">
          <p:sp>
            <p:nvSpPr>
              <p:cNvPr id="4" name="C_4_BD#b20cfe7f6?vcp=1&amp;pid=e55d3cc12&amp;color=101,101,255&amp;vtp=1&amp;bbb=1"/>
              <p:cNvSpPr/>
              <p:nvPr/>
            </p:nvSpPr>
            <p:spPr>
              <a:xfrm>
                <a:off x="539496" y="1469096"/>
                <a:ext cx="11109960" cy="703072"/>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混淆正态密度函数中</a:t>
                </a:r>
                <a14:m>
                  <m:oMath xmlns:m="http://schemas.openxmlformats.org/officeDocument/2006/math">
                    <m:r>
                      <a:rPr lang="en-US" altLang="zh-CN" sz="2200" b="0" i="0" smtClean="0">
                        <a:solidFill>
                          <a:srgbClr val="6565FF"/>
                        </a:solidFill>
                        <a:latin typeface="Cambria Math" pitchFamily="34" charset="0"/>
                        <a:ea typeface="Cambria Math" pitchFamily="34" charset="-122"/>
                        <a:cs typeface="Cambria Math" pitchFamily="34" charset="-120"/>
                      </a:rPr>
                      <m:t>𝜇</m:t>
                    </m:r>
                  </m:oMath>
                </a14:m>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2200" b="0" i="0" smtClean="0">
                        <a:solidFill>
                          <a:srgbClr val="6565FF"/>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的意义致错</a:t>
                </a:r>
                <a:endParaRPr lang="en-US" altLang="zh-CN" sz="2200" dirty="0">
                  <a:solidFill>
                    <a:srgbClr val="6565FF"/>
                  </a:solidFill>
                </a:endParaRPr>
              </a:p>
            </p:txBody>
          </p:sp>
        </mc:Choice>
        <mc:Fallback xmlns="">
          <p:sp>
            <p:nvSpPr>
              <p:cNvPr id="4" name="C_4_BD#b20cfe7f6?vcp=1&amp;pid=e55d3cc12&amp;color=101,101,255&amp;vtp=1&amp;bbb=1"/>
              <p:cNvSpPr>
                <a:spLocks noRot="1" noChangeAspect="1" noMove="1" noResize="1" noEditPoints="1" noAdjustHandles="1" noChangeArrowheads="1" noChangeShapeType="1" noTextEdit="1"/>
              </p:cNvSpPr>
              <p:nvPr/>
            </p:nvSpPr>
            <p:spPr>
              <a:xfrm>
                <a:off x="539496" y="1469096"/>
                <a:ext cx="11109960" cy="703072"/>
              </a:xfrm>
              <a:prstGeom prst="rect">
                <a:avLst/>
              </a:prstGeom>
              <a:blipFill>
                <a:blip r:embed="rId4"/>
                <a:stretch>
                  <a:fillRect l="-15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5_BD.1_1#f0474acfd?vaa=1&amp;vcp=1&amp;vop=1&amp;pid=b20cfe7f6&amp;color=36,64,97&amp;vtp=1&amp;bbb=1&amp;hb=1"/>
              <p:cNvSpPr/>
              <p:nvPr/>
            </p:nvSpPr>
            <p:spPr>
              <a:xfrm>
                <a:off x="539496" y="1966032"/>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把一条正态密度曲线</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沿着横轴方向向右移动两个单位长度，得到一条新的曲线</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.下列说法不正确的是</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5" name="QC_5_BD.1_1#f0474acfd?vaa=1&amp;vcp=1&amp;vop=1&amp;pid=b20cfe7f6&amp;color=36,64,97&amp;vtp=1&amp;bbb=1&amp;hb=1"/>
              <p:cNvSpPr>
                <a:spLocks noRot="1" noChangeAspect="1" noMove="1" noResize="1" noEditPoints="1" noAdjustHandles="1" noChangeArrowheads="1" noChangeShapeType="1" noTextEdit="1"/>
              </p:cNvSpPr>
              <p:nvPr/>
            </p:nvSpPr>
            <p:spPr>
              <a:xfrm>
                <a:off x="539496" y="1966032"/>
                <a:ext cx="11109960" cy="770255"/>
              </a:xfrm>
              <a:prstGeom prst="rect">
                <a:avLst/>
              </a:prstGeom>
              <a:blipFill>
                <a:blip r:embed="rId5"/>
                <a:stretch>
                  <a:fillRect l="-1317" b="-18254"/>
                </a:stretch>
              </a:blipFill>
              <a:ln/>
            </p:spPr>
            <p:txBody>
              <a:bodyPr/>
              <a:lstStyle/>
              <a:p>
                <a:r>
                  <a:rPr lang="zh-CN" altLang="en-US">
                    <a:noFill/>
                  </a:rPr>
                  <a:t> </a:t>
                </a:r>
              </a:p>
            </p:txBody>
          </p:sp>
        </mc:Fallback>
      </mc:AlternateContent>
      <p:sp>
        <p:nvSpPr>
          <p:cNvPr id="6" name="QC_5_AN.3_1#f0474acfd.bracket?vaa=1&amp;vcp=1&amp;vop=1&amp;pid=b20cfe7f6&amp;color=36,64,97&amp;vpa=1&amp;vtp=1"/>
          <p:cNvSpPr/>
          <p:nvPr/>
        </p:nvSpPr>
        <p:spPr>
          <a:xfrm>
            <a:off x="701421" y="247265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7" name="QC_5_BD.1_2#f0474acfd.choices?vaa=1&amp;vcp=1&amp;vop=1&amp;pid=b20cfe7f6&amp;color=36,64,97&amp;vtp=1&amp;bbb=1"/>
              <p:cNvSpPr/>
              <p:nvPr/>
            </p:nvSpPr>
            <p:spPr>
              <a:xfrm>
                <a:off x="539496" y="2740366"/>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A.曲线</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仍是正态密度曲线</a:t>
                </a:r>
                <a:endParaRPr lang="en-US" altLang="zh-CN" sz="1800" dirty="0">
                  <a:solidFill>
                    <a:srgbClr val="244061"/>
                  </a:solidFill>
                </a:endParaRP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.曲线</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的最高点的纵坐标相等</a:t>
                </a:r>
                <a:endParaRPr lang="en-US" altLang="zh-CN" sz="1800" dirty="0">
                  <a:solidFill>
                    <a:srgbClr val="244061"/>
                  </a:solidFill>
                </a:endParaRP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.以曲线</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为正态密度曲线的变量的方差比以曲线</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为正态密度曲线的变量的方差大2</a:t>
                </a:r>
                <a:endParaRPr lang="en-US" altLang="zh-CN" sz="1800" dirty="0">
                  <a:solidFill>
                    <a:srgbClr val="244061"/>
                  </a:solidFill>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.以曲线</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为正态密度曲线的变量的均值比以曲线</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为正态密度曲线的变量的均值大2</a:t>
                </a:r>
                <a:endParaRPr lang="en-US" altLang="zh-CN" sz="1800" dirty="0">
                  <a:solidFill>
                    <a:srgbClr val="244061"/>
                  </a:solidFill>
                </a:endParaRPr>
              </a:p>
            </p:txBody>
          </p:sp>
        </mc:Choice>
        <mc:Fallback xmlns="">
          <p:sp>
            <p:nvSpPr>
              <p:cNvPr id="7" name="QC_5_BD.1_2#f0474acfd.choices?vaa=1&amp;vcp=1&amp;vop=1&amp;pid=b20cfe7f6&amp;color=36,64,97&amp;vtp=1&amp;bbb=1"/>
              <p:cNvSpPr>
                <a:spLocks noRot="1" noChangeAspect="1" noMove="1" noResize="1" noEditPoints="1" noAdjustHandles="1" noChangeArrowheads="1" noChangeShapeType="1" noTextEdit="1"/>
              </p:cNvSpPr>
              <p:nvPr/>
            </p:nvSpPr>
            <p:spPr>
              <a:xfrm>
                <a:off x="539496" y="2740366"/>
                <a:ext cx="11109960" cy="1611440"/>
              </a:xfrm>
              <a:prstGeom prst="rect">
                <a:avLst/>
              </a:prstGeom>
              <a:blipFill>
                <a:blip r:embed="rId6"/>
                <a:stretch>
                  <a:fillRect l="-1317" b="-8712"/>
                </a:stretch>
              </a:blipFill>
              <a:ln/>
            </p:spPr>
            <p:txBody>
              <a:bodyPr/>
              <a:lstStyle/>
              <a:p>
                <a:r>
                  <a:rPr lang="zh-CN" altLang="en-US">
                    <a:noFill/>
                  </a:rPr>
                  <a:t> </a:t>
                </a:r>
              </a:p>
            </p:txBody>
          </p:sp>
        </mc:Fallback>
      </mc:AlternateContent>
      <p:sp>
        <p:nvSpPr>
          <p:cNvPr id="8" name="QC_5_AS.2_1#f0474acfd?vaa=1&amp;vcp=1&amp;vop=1&amp;pid=b20cfe7f6&amp;color=36,64,97&amp;vtp=1&amp;bbb=1"/>
          <p:cNvSpPr/>
          <p:nvPr/>
        </p:nvSpPr>
        <p:spPr>
          <a:xfrm>
            <a:off x="539496" y="4353266"/>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正态密度曲线的左右平移只会改变变量均值的大小，不改变方差的大小，所以C选项错误，故选C.</a:t>
            </a:r>
            <a:endParaRPr lang="en-US" altLang="zh-CN" sz="1800"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5_BD#e4be7d76f?vcp=1&amp;pid=b20cfe7f6&amp;color=36,64,97&amp;vtp=1&amp;bt=1&amp;bbb=1&amp;hb=1"/>
              <p:cNvSpPr/>
              <p:nvPr/>
            </p:nvSpPr>
            <p:spPr>
              <a:xfrm>
                <a:off x="539496" y="3147522"/>
                <a:ext cx="11109960" cy="773240"/>
              </a:xfrm>
              <a:prstGeom prst="rect">
                <a:avLst/>
              </a:prstGeom>
              <a:noFill/>
              <a:ln/>
            </p:spPr>
            <p:txBody>
              <a:bodyPr wrap="none" lIns="0" tIns="0" rIns="0" bIns="0" rtlCol="0" anchor="t"/>
              <a:lstStyle/>
              <a:p>
                <a:pPr algn="l" latinLnBrk="1">
                  <a:lnSpc>
                    <a:spcPts val="33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要牢记正态分布的概率密度函数中参数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𝜇</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𝜎</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对图象的影响，即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𝜇</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确定曲线的位置，</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确定</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曲线的形状</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P_5_BD#e4be7d76f?vcp=1&amp;pid=b20cfe7f6&amp;color=36,64,97&amp;vtp=1&amp;bt=1&amp;bbb=1&amp;hb=1"/>
              <p:cNvSpPr>
                <a:spLocks noRot="1" noChangeAspect="1" noMove="1" noResize="1" noEditPoints="1" noAdjustHandles="1" noChangeArrowheads="1" noChangeShapeType="1" noTextEdit="1"/>
              </p:cNvSpPr>
              <p:nvPr/>
            </p:nvSpPr>
            <p:spPr>
              <a:xfrm>
                <a:off x="539496" y="3147522"/>
                <a:ext cx="11109960" cy="773240"/>
              </a:xfrm>
              <a:prstGeom prst="rect">
                <a:avLst/>
              </a:prstGeom>
              <a:blipFill>
                <a:blip r:embed="rId3"/>
                <a:stretch>
                  <a:fillRect l="-1317" b="-18110"/>
                </a:stretch>
              </a:blipFill>
              <a:ln/>
            </p:spPr>
            <p:txBody>
              <a:bodyPr/>
              <a:lstStyle/>
              <a:p>
                <a:r>
                  <a:rPr lang="zh-CN" altLang="en-US">
                    <a:noFill/>
                  </a:rPr>
                  <a:t> </a:t>
                </a:r>
              </a:p>
            </p:txBody>
          </p:sp>
        </mc:Fallback>
      </mc:AlternateContent>
      <p:pic>
        <p:nvPicPr>
          <p:cNvPr id="3" name="P_5_BD#e4be7d76f?vcp=1&amp;pid=b20cfe7f6&amp;color=36,64,97&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96728" y="3179526"/>
            <a:ext cx="137160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C_3#9932cc53d?vcp=1&amp;pid=5f285814f&amp;color=36,64,97&amp;tib=255,255,255&amp;vtp=1&amp;bt=1" descr="preencoded.png"/>
          <p:cNvPicPr>
            <a:picLocks noChangeAspect="1"/>
          </p:cNvPicPr>
          <p:nvPr/>
        </p:nvPicPr>
        <p:blipFill>
          <a:blip r:embed="rId3"/>
          <a:stretch>
            <a:fillRect/>
          </a:stretch>
        </p:blipFill>
        <p:spPr>
          <a:xfrm>
            <a:off x="557784" y="828000"/>
            <a:ext cx="493776" cy="521208"/>
          </a:xfrm>
          <a:prstGeom prst="rect">
            <a:avLst/>
          </a:prstGeom>
        </p:spPr>
      </p:pic>
      <p:sp>
        <p:nvSpPr>
          <p:cNvPr id="3" name="C_3_BD#9932cc53d?vcp=1&amp;pid=5f285814f&amp;color=61,88,159&amp;vtp=1&amp;bbb=1"/>
          <p:cNvSpPr/>
          <p:nvPr/>
        </p:nvSpPr>
        <p:spPr>
          <a:xfrm>
            <a:off x="1188720" y="828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solidFill>
                <a:srgbClr val="3D589F"/>
              </a:solidFill>
            </a:endParaRPr>
          </a:p>
        </p:txBody>
      </p:sp>
      <p:sp>
        <p:nvSpPr>
          <p:cNvPr id="4" name="C_4_BD#fc7e28434?vcp=1&amp;pid=9932cc53d&amp;color=101,101,255&amp;vtp=1&amp;bbb=1"/>
          <p:cNvSpPr/>
          <p:nvPr/>
        </p:nvSpPr>
        <p:spPr>
          <a:xfrm>
            <a:off x="539496" y="14817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正态密度曲线及其性质</a:t>
            </a:r>
            <a:endParaRPr lang="en-US" altLang="zh-CN" sz="2200" dirty="0">
              <a:solidFill>
                <a:srgbClr val="6565FF"/>
              </a:solidFill>
            </a:endParaRPr>
          </a:p>
        </p:txBody>
      </p:sp>
      <p:pic>
        <p:nvPicPr>
          <p:cNvPr id="5" name="QC_5_BD.5_1#964f03e54?htil=1&amp;vaa=1&amp;vcp=1&amp;vop=1&amp;pid=fc7e28434&amp;color=36,64,97&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91694" y="2070441"/>
            <a:ext cx="2871216"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5_BD.5_2#964f03e54?htil=1&amp;vaa=1&amp;vcp=1&amp;vop=1&amp;pid=fc7e28434&amp;color=36,64,97&amp;vtp=1&amp;bbb=1&amp;hb=1"/>
              <p:cNvSpPr/>
              <p:nvPr/>
            </p:nvSpPr>
            <p:spPr>
              <a:xfrm>
                <a:off x="539496" y="1933281"/>
                <a:ext cx="8110728" cy="960755"/>
              </a:xfrm>
              <a:prstGeom prst="rect">
                <a:avLst/>
              </a:prstGeom>
              <a:noFill/>
              <a:ln/>
            </p:spPr>
            <p:txBody>
              <a:bodyPr wrap="none" lIns="0" tIns="0" rIns="0" bIns="0" rtlCol="0" anchor="t"/>
              <a:lstStyle/>
              <a:p>
                <a:pPr algn="l" latinLnBrk="1">
                  <a:lnSpc>
                    <a:spcPts val="48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Times New Roman" pitchFamily="34" charset="0"/>
                    <a:ea typeface="微软雅黑" pitchFamily="34" charset="-122"/>
                    <a:cs typeface="Times New Roman" pitchFamily="34" charset="-120"/>
                  </a:rPr>
                  <a:t>已知三个正态密度函数</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𝜑</m:t>
                        </m:r>
                      </m:e>
                      <m:sub>
                        <m:r>
                          <a:rPr lang="en-US" altLang="zh-CN" sz="1800" b="0" i="0">
                            <a:solidFill>
                              <a:srgbClr val="244061"/>
                            </a:solidFill>
                            <a:latin typeface="Cambria Math" pitchFamily="34" charset="0"/>
                            <a:ea typeface="Cambria Math" pitchFamily="34" charset="-122"/>
                            <a:cs typeface="Cambria Math" pitchFamily="34" charset="-120"/>
                          </a:rPr>
                          <m:t>𝑖</m:t>
                        </m:r>
                      </m:sub>
                    </m:sSub>
                    <m:d>
                      <m: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𝑥</m:t>
                        </m:r>
                      </m:e>
                    </m:d>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r>
                              <m:rPr>
                                <m:sty m:val="p"/>
                              </m:rPr>
                              <a:rPr lang="en-US" altLang="zh-CN" sz="1800" b="0" i="0">
                                <a:solidFill>
                                  <a:srgbClr val="244061"/>
                                </a:solidFill>
                                <a:latin typeface="Cambria Math" pitchFamily="34" charset="0"/>
                                <a:ea typeface="Cambria Math" pitchFamily="34" charset="-122"/>
                                <a:cs typeface="Cambria Math" pitchFamily="34" charset="-120"/>
                              </a:rPr>
                              <m:t>π</m:t>
                            </m:r>
                          </m:e>
                        </m:rad>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244061"/>
                                </a:solidFill>
                                <a:latin typeface="Cambria Math" pitchFamily="34" charset="0"/>
                                <a:ea typeface="Cambria Math" pitchFamily="34" charset="-122"/>
                                <a:cs typeface="Cambria Math" pitchFamily="34" charset="-120"/>
                              </a:rPr>
                              <m:t>𝝈</m:t>
                            </m:r>
                          </m:e>
                          <m:sub>
                            <m:r>
                              <a:rPr lang="en-US" altLang="zh-CN" sz="1800" b="0" i="0">
                                <a:solidFill>
                                  <a:srgbClr val="244061"/>
                                </a:solidFill>
                                <a:latin typeface="Cambria Math" pitchFamily="34" charset="0"/>
                                <a:ea typeface="Cambria Math" pitchFamily="34" charset="-122"/>
                                <a:cs typeface="Cambria Math" pitchFamily="34" charset="-120"/>
                              </a:rPr>
                              <m:t>𝑖</m:t>
                            </m:r>
                          </m:sub>
                        </m:sSub>
                      </m:den>
                    </m:f>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r>
                              <a:rPr lang="en-US" altLang="zh-CN" sz="1800" b="0" i="0">
                                <a:solidFill>
                                  <a:srgbClr val="244061"/>
                                </a:solidFill>
                                <a:latin typeface="Cambria Math" pitchFamily="34" charset="0"/>
                                <a:ea typeface="Cambria Math" pitchFamily="34" charset="-122"/>
                                <a:cs typeface="Cambria Math" pitchFamily="34" charset="-120"/>
                              </a:rPr>
                              <m:t>2</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den>
                        </m:f>
                      </m:sup>
                    </m:sSup>
                    <m:r>
                      <a:rPr lang="en-US" altLang="zh-CN" sz="1800" b="0" i="0" smtClean="0">
                        <a:solidFill>
                          <a:srgbClr val="244061"/>
                        </a:solidFill>
                        <a:latin typeface="Cambria Math" pitchFamily="34" charset="0"/>
                        <a:ea typeface="Cambria Math" pitchFamily="34" charset="-122"/>
                        <a:cs typeface="Cambria Math" pitchFamily="34" charset="-120"/>
                      </a:rPr>
                      <m:t>(</m:t>
                    </m:r>
                    <m:r>
                      <m:rPr>
                        <m:nor/>
                      </m:rPr>
                      <a:rPr lang="en-US" altLang="zh-CN" sz="1800" b="0" i="0" smtClean="0">
                        <a:solidFill>
                          <a:srgbClr val="244061"/>
                        </a:solidFill>
                        <a:latin typeface="Cambria Math" pitchFamily="34" charset="0"/>
                        <a:ea typeface="Cambria Math" pitchFamily="34" charset="-122"/>
                        <a:cs typeface="Cambria Math" pitchFamily="34" charset="-120"/>
                      </a:rPr>
                      <m:t> </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1" i="0" smtClean="0">
                        <a:solidFill>
                          <a:srgbClr val="244061"/>
                        </a:solidFill>
                        <a:latin typeface="Cambria Math" pitchFamily="34" charset="0"/>
                        <a:ea typeface="Cambria Math" pitchFamily="34" charset="-122"/>
                        <a:cs typeface="Cambria Math" pitchFamily="34" charset="-120"/>
                      </a:rPr>
                      <m:t>𝐑</m:t>
                    </m:r>
                    <m:r>
                      <m:rPr>
                        <m:nor/>
                      </m:rP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𝑖</m:t>
                    </m:r>
                    <m:r>
                      <a:rPr lang="en-US" altLang="zh-CN" sz="1800" b="0" i="0" smtClean="0">
                        <a:solidFill>
                          <a:srgbClr val="244061"/>
                        </a:solidFill>
                        <a:latin typeface="Cambria Math" pitchFamily="34" charset="0"/>
                        <a:ea typeface="Cambria Math" pitchFamily="34" charset="-122"/>
                        <a:cs typeface="Cambria Math" pitchFamily="34" charset="-120"/>
                      </a:rPr>
                      <m:t>=1</m:t>
                    </m:r>
                    <m:r>
                      <m:rPr>
                        <m:nor/>
                      </m:rP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2</m:t>
                    </m:r>
                    <m:r>
                      <m:rPr>
                        <m:nor/>
                      </m:rP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的图象如图所示</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则下列结论正确的是(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6" name="QC_5_BD.5_2#964f03e54?htil=1&amp;vaa=1&amp;vcp=1&amp;vop=1&amp;pid=fc7e28434&amp;color=36,64,97&amp;vtp=1&amp;bbb=1&amp;hb=1"/>
              <p:cNvSpPr>
                <a:spLocks noRot="1" noChangeAspect="1" noMove="1" noResize="1" noEditPoints="1" noAdjustHandles="1" noChangeArrowheads="1" noChangeShapeType="1" noTextEdit="1"/>
              </p:cNvSpPr>
              <p:nvPr/>
            </p:nvSpPr>
            <p:spPr>
              <a:xfrm>
                <a:off x="539496" y="1933281"/>
                <a:ext cx="8110728" cy="960755"/>
              </a:xfrm>
              <a:prstGeom prst="rect">
                <a:avLst/>
              </a:prstGeom>
              <a:blipFill>
                <a:blip r:embed="rId5"/>
                <a:stretch>
                  <a:fillRect l="-1805" b="-14557"/>
                </a:stretch>
              </a:blipFill>
              <a:ln/>
            </p:spPr>
            <p:txBody>
              <a:bodyPr/>
              <a:lstStyle/>
              <a:p>
                <a:r>
                  <a:rPr lang="zh-CN" altLang="en-US">
                    <a:noFill/>
                  </a:rPr>
                  <a:t> </a:t>
                </a:r>
              </a:p>
            </p:txBody>
          </p:sp>
        </mc:Fallback>
      </mc:AlternateContent>
      <p:sp>
        <p:nvSpPr>
          <p:cNvPr id="7" name="QC_5_AN.7_1#964f03e54.bracket?vaa=1&amp;vcp=1&amp;vop=1&amp;pid=fc7e28434&amp;color=36,64,97&amp;vpa=2&amp;vtp=1&amp;bbb=1"/>
          <p:cNvSpPr/>
          <p:nvPr/>
        </p:nvSpPr>
        <p:spPr>
          <a:xfrm>
            <a:off x="4600321" y="2618636"/>
            <a:ext cx="5524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8" name="QC_5_BD.5_3#964f03e54.choices?htil=1&amp;vaa=1&amp;vcp=1&amp;vop=1&amp;pid=fc7e28434&amp;color=36,64,97&amp;vtp=1&amp;bbb=1"/>
              <p:cNvSpPr/>
              <p:nvPr/>
            </p:nvSpPr>
            <p:spPr>
              <a:xfrm>
                <a:off x="539496" y="2942549"/>
                <a:ext cx="8110728" cy="355600"/>
              </a:xfrm>
              <a:prstGeom prst="rect">
                <a:avLst/>
              </a:prstGeom>
              <a:noFill/>
              <a:ln/>
            </p:spPr>
            <p:txBody>
              <a:bodyPr wrap="none" lIns="0" tIns="0" rIns="0" bIns="0" rtlCol="0" anchor="t"/>
              <a:lstStyle/>
              <a:p>
                <a:pPr latinLnBrk="1">
                  <a:lnSpc>
                    <a:spcPts val="3200"/>
                  </a:lnSpc>
                  <a:tabLst>
                    <a:tab pos="2078482" algn="l"/>
                    <a:tab pos="4156964" algn="l"/>
                    <a:tab pos="6235446"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&gt;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&lt;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8" name="QC_5_BD.5_3#964f03e54.choices?htil=1&amp;vaa=1&amp;vcp=1&amp;vop=1&amp;pid=fc7e28434&amp;color=36,64,97&amp;vtp=1&amp;bbb=1"/>
              <p:cNvSpPr>
                <a:spLocks noRot="1" noChangeAspect="1" noMove="1" noResize="1" noEditPoints="1" noAdjustHandles="1" noChangeArrowheads="1" noChangeShapeType="1" noTextEdit="1"/>
              </p:cNvSpPr>
              <p:nvPr/>
            </p:nvSpPr>
            <p:spPr>
              <a:xfrm>
                <a:off x="539496" y="2942549"/>
                <a:ext cx="8110728" cy="355600"/>
              </a:xfrm>
              <a:prstGeom prst="rect">
                <a:avLst/>
              </a:prstGeom>
              <a:blipFill>
                <a:blip r:embed="rId6"/>
                <a:stretch>
                  <a:fillRect l="-1805"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C_5_AS.6_1#964f03e54?htil=1&amp;vaa=1&amp;vcp=1&amp;vop=1&amp;pid=fc7e28434&amp;color=36,64,97&amp;vtp=1&amp;bbb=1&amp;hb=1"/>
              <p:cNvSpPr/>
              <p:nvPr/>
            </p:nvSpPr>
            <p:spPr>
              <a:xfrm>
                <a:off x="539496" y="3303166"/>
                <a:ext cx="8110728"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因为正态密度曲线关于直线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𝜇</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越大图象越靠近右边</a:t>
                </a:r>
                <a:r>
                  <a:rPr lang="en-US" altLang="zh-CN" sz="1800" b="0" i="0">
                    <a:solidFill>
                      <a:srgbClr val="003760"/>
                    </a:solidFill>
                    <a:latin typeface="Times New Roman" pitchFamily="34" charset="0"/>
                    <a:ea typeface="微软雅黑" pitchFamily="34" charset="-122"/>
                    <a:cs typeface="Times New Roman" pitchFamily="34" charset="-120"/>
                  </a:rPr>
                  <a:t>，所</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𝜇</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&lt;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𝜇</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𝜇</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，B,C错误；又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越小，数据越集中，图象越“瘦高</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100"/>
                  </a:lnSpc>
                </a:pP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𝜎</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𝜎</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&lt;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𝜎</m:t>
                        </m:r>
                      </m:e>
                      <m:sub>
                        <m:r>
                          <a:rPr lang="en-US" altLang="zh-CN"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，A，D正确.</a:t>
                </a:r>
                <a:endParaRPr lang="en-US" altLang="zh-CN" dirty="0">
                  <a:solidFill>
                    <a:srgbClr val="003760"/>
                  </a:solidFill>
                </a:endParaRPr>
              </a:p>
            </p:txBody>
          </p:sp>
        </mc:Choice>
        <mc:Fallback xmlns="">
          <p:sp>
            <p:nvSpPr>
              <p:cNvPr id="9" name="QC_5_AS.6_1#964f03e54?htil=1&amp;vaa=1&amp;vcp=1&amp;vop=1&amp;pid=fc7e28434&amp;color=36,64,97&amp;vtp=1&amp;bbb=1&amp;hb=1"/>
              <p:cNvSpPr>
                <a:spLocks noRot="1" noChangeAspect="1" noMove="1" noResize="1" noEditPoints="1" noAdjustHandles="1" noChangeArrowheads="1" noChangeShapeType="1" noTextEdit="1"/>
              </p:cNvSpPr>
              <p:nvPr/>
            </p:nvSpPr>
            <p:spPr>
              <a:xfrm>
                <a:off x="539496" y="3303166"/>
                <a:ext cx="8110728" cy="1192340"/>
              </a:xfrm>
              <a:prstGeom prst="rect">
                <a:avLst/>
              </a:prstGeom>
              <a:blipFill>
                <a:blip r:embed="rId7"/>
                <a:stretch>
                  <a:fillRect l="-1805" r="-752"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anim calcmode="lin" valueType="num">
                                      <p:cBhvr>
                                        <p:cTn id="30" dur="500" fill="hold"/>
                                        <p:tgtEl>
                                          <p:spTgt spid="7">
                                            <p:bg/>
                                          </p:spTgt>
                                        </p:tgtEl>
                                        <p:attrNameLst>
                                          <p:attrName>ppt_x</p:attrName>
                                        </p:attrNameLst>
                                      </p:cBhvr>
                                      <p:tavLst>
                                        <p:tav tm="0">
                                          <p:val>
                                            <p:strVal val="#ppt_x"/>
                                          </p:val>
                                        </p:tav>
                                        <p:tav tm="100000">
                                          <p:val>
                                            <p:strVal val="#ppt_x"/>
                                          </p:val>
                                        </p:tav>
                                      </p:tavLst>
                                    </p:anim>
                                    <p:anim calcmode="lin" valueType="num">
                                      <p:cBhvr>
                                        <p:cTn id="31" dur="500" fill="hold"/>
                                        <p:tgtEl>
                                          <p:spTgt spid="7">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anim calcmode="lin" valueType="num">
                                      <p:cBhvr>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C_4_BD#80a85efda?vcp=1&amp;pid=9932cc53d&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正态分布的概率计算</a:t>
            </a:r>
            <a:endParaRPr lang="en-US" altLang="zh-CN" sz="2200" dirty="0"/>
          </a:p>
        </p:txBody>
      </p:sp>
      <mc:AlternateContent xmlns:mc="http://schemas.openxmlformats.org/markup-compatibility/2006" xmlns:a14="http://schemas.microsoft.com/office/drawing/2010/main">
        <mc:Choice Requires="a14">
          <p:sp>
            <p:nvSpPr>
              <p:cNvPr id="3" name="QO_5_BD.9_1#3768a84b7?vcp=1&amp;vop=1&amp;pid=80a85efda&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(1,4)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,试求：</a:t>
                </a:r>
                <a:endParaRPr lang="en-US" altLang="zh-CN" sz="1800" dirty="0"/>
              </a:p>
            </p:txBody>
          </p:sp>
        </mc:Choice>
        <mc:Fallback xmlns="">
          <p:sp>
            <p:nvSpPr>
              <p:cNvPr id="3" name="QO_5_BD.9_1#3768a84b7?vcp=1&amp;vop=1&amp;pid=80a85efda&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BD.10_1#cdc29ef8f?vcp=1&amp;vop=1&amp;pid=3768a84b7&amp;color=36,64,97&amp;vtp=1&amp;bbb=1"/>
              <p:cNvSpPr/>
              <p:nvPr/>
            </p:nvSpPr>
            <p:spPr>
              <a:xfrm>
                <a:off x="539496" y="173014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BD.10_1#cdc29ef8f?vcp=1&amp;vop=1&amp;pid=3768a84b7&amp;color=36,64,97&amp;vtp=1&amp;bbb=1"/>
              <p:cNvSpPr>
                <a:spLocks noRot="1" noChangeAspect="1" noMove="1" noResize="1" noEditPoints="1" noAdjustHandles="1" noChangeArrowheads="1" noChangeShapeType="1" noTextEdit="1"/>
              </p:cNvSpPr>
              <p:nvPr/>
            </p:nvSpPr>
            <p:spPr>
              <a:xfrm>
                <a:off x="539496" y="1730144"/>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11_1#cdc29ef8f?vcp=1&amp;vop=1&amp;pid=3768a84b7&amp;color=36,64,97&amp;vtp=1&amp;bbb=1"/>
              <p:cNvSpPr/>
              <p:nvPr/>
            </p:nvSpPr>
            <p:spPr>
              <a:xfrm>
                <a:off x="539496" y="2103461"/>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≤1+2)≈0.683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AN.11_1#cdc29ef8f?vcp=1&amp;vop=1&amp;pid=3768a84b7&amp;color=36,64,97&amp;vtp=1&amp;bbb=1"/>
              <p:cNvSpPr>
                <a:spLocks noRot="1" noChangeAspect="1" noMove="1" noResize="1" noEditPoints="1" noAdjustHandles="1" noChangeArrowheads="1" noChangeShapeType="1" noTextEdit="1"/>
              </p:cNvSpPr>
              <p:nvPr/>
            </p:nvSpPr>
            <p:spPr>
              <a:xfrm>
                <a:off x="539496" y="2103461"/>
                <a:ext cx="11109960" cy="773240"/>
              </a:xfrm>
              <a:prstGeom prst="rect">
                <a:avLst/>
              </a:prstGeom>
              <a:blipFill>
                <a:blip r:embed="rId5"/>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BD.12_1#4487d2d7e?vcp=1&amp;vop=1&amp;pid=3768a84b7&amp;color=36,64,97&amp;vtp=1&amp;bbb=1"/>
              <p:cNvSpPr/>
              <p:nvPr/>
            </p:nvSpPr>
            <p:spPr>
              <a:xfrm>
                <a:off x="539496" y="292711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6_BD.12_1#4487d2d7e?vcp=1&amp;vop=1&amp;pid=3768a84b7&amp;color=36,64,97&amp;vtp=1&amp;bbb=1"/>
              <p:cNvSpPr>
                <a:spLocks noRot="1" noChangeAspect="1" noMove="1" noResize="1" noEditPoints="1" noAdjustHandles="1" noChangeArrowheads="1" noChangeShapeType="1" noTextEdit="1"/>
              </p:cNvSpPr>
              <p:nvPr/>
            </p:nvSpPr>
            <p:spPr>
              <a:xfrm>
                <a:off x="539496" y="2927119"/>
                <a:ext cx="11109960" cy="363665"/>
              </a:xfrm>
              <a:prstGeom prst="rect">
                <a:avLst/>
              </a:prstGeom>
              <a:blipFill>
                <a:blip r:embed="rId6"/>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6_AN.13_1#4487d2d7e?vcp=1&amp;vop=1&amp;pid=3768a84b7&amp;color=36,64,97&amp;vtp=1&amp;bbb=1"/>
              <p:cNvSpPr/>
              <p:nvPr/>
            </p:nvSpPr>
            <p:spPr>
              <a:xfrm>
                <a:off x="539496" y="3300436"/>
                <a:ext cx="11109960" cy="12573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(1−4≤</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≤1+4)≈0.954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正态密度曲线的对称性知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×0.271=0.135</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O_6_AN.13_1#4487d2d7e?vcp=1&amp;vop=1&amp;pid=3768a84b7&amp;color=36,64,97&amp;vtp=1&amp;bbb=1"/>
              <p:cNvSpPr>
                <a:spLocks noRot="1" noChangeAspect="1" noMove="1" noResize="1" noEditPoints="1" noAdjustHandles="1" noChangeArrowheads="1" noChangeShapeType="1" noTextEdit="1"/>
              </p:cNvSpPr>
              <p:nvPr/>
            </p:nvSpPr>
            <p:spPr>
              <a:xfrm>
                <a:off x="539496" y="3300436"/>
                <a:ext cx="11109960" cy="1257300"/>
              </a:xfrm>
              <a:prstGeom prst="rect">
                <a:avLst/>
              </a:prstGeom>
              <a:blipFill>
                <a:blip r:embed="rId7"/>
                <a:stretch>
                  <a:fillRect l="-1317" b="-386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6_BD.14_1#982377734?vcp=1&amp;vop=1&amp;pid=3768a84b7&amp;color=36,64,97&amp;vtp=1&amp;bbb=1"/>
              <p:cNvSpPr/>
              <p:nvPr/>
            </p:nvSpPr>
            <p:spPr>
              <a:xfrm>
                <a:off x="539496" y="456103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&gt;5)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8" name="QO_6_BD.14_1#982377734?vcp=1&amp;vop=1&amp;pid=3768a84b7&amp;color=36,64,97&amp;vtp=1&amp;bbb=1"/>
              <p:cNvSpPr>
                <a:spLocks noRot="1" noChangeAspect="1" noMove="1" noResize="1" noEditPoints="1" noAdjustHandles="1" noChangeArrowheads="1" noChangeShapeType="1" noTextEdit="1"/>
              </p:cNvSpPr>
              <p:nvPr/>
            </p:nvSpPr>
            <p:spPr>
              <a:xfrm>
                <a:off x="539496" y="4561038"/>
                <a:ext cx="11109960" cy="363665"/>
              </a:xfrm>
              <a:prstGeom prst="rect">
                <a:avLst/>
              </a:prstGeom>
              <a:blipFill>
                <a:blip r:embed="rId8"/>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O_6_AN.15_1#982377734?vcp=1&amp;vop=1&amp;pid=3768a84b7&amp;color=36,64,97&amp;vtp=1&amp;bbb=1"/>
              <p:cNvSpPr/>
              <p:nvPr/>
            </p:nvSpPr>
            <p:spPr>
              <a:xfrm>
                <a:off x="539496" y="4925528"/>
                <a:ext cx="11109960" cy="8382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【解】由对称性知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&gt;5)=</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&lt;−3)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&gt;5)=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×(1−0.954)=0.023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9" name="QO_6_AN.15_1#982377734?vcp=1&amp;vop=1&amp;pid=3768a84b7&amp;color=36,64,97&amp;vtp=1&amp;bbb=1"/>
              <p:cNvSpPr>
                <a:spLocks noRot="1" noChangeAspect="1" noMove="1" noResize="1" noEditPoints="1" noAdjustHandles="1" noChangeArrowheads="1" noChangeShapeType="1" noTextEdit="1"/>
              </p:cNvSpPr>
              <p:nvPr/>
            </p:nvSpPr>
            <p:spPr>
              <a:xfrm>
                <a:off x="539496" y="4925528"/>
                <a:ext cx="11109960" cy="838200"/>
              </a:xfrm>
              <a:prstGeom prst="rect">
                <a:avLst/>
              </a:prstGeom>
              <a:blipFill>
                <a:blip r:embed="rId9"/>
                <a:stretch>
                  <a:fillRect l="-1317" b="-102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
                                            <p:bg/>
                                          </p:spTgt>
                                        </p:tgtEl>
                                        <p:attrNameLst>
                                          <p:attrName>style.visibility</p:attrName>
                                        </p:attrNameLst>
                                      </p:cBhvr>
                                      <p:to>
                                        <p:strVal val="visible"/>
                                      </p:to>
                                    </p:set>
                                    <p:animEffect transition="in" filter="fade">
                                      <p:cBhvr>
                                        <p:cTn id="24" dur="500"/>
                                        <p:tgtEl>
                                          <p:spTgt spid="7">
                                            <p:bg/>
                                          </p:spTgt>
                                        </p:tgtEl>
                                      </p:cBhvr>
                                    </p:animEffect>
                                    <p:anim calcmode="lin" valueType="num">
                                      <p:cBhvr>
                                        <p:cTn id="25" dur="500" fill="hold"/>
                                        <p:tgtEl>
                                          <p:spTgt spid="7">
                                            <p:bg/>
                                          </p:spTgt>
                                        </p:tgtEl>
                                        <p:attrNameLst>
                                          <p:attrName>ppt_x</p:attrName>
                                        </p:attrNameLst>
                                      </p:cBhvr>
                                      <p:tavLst>
                                        <p:tav tm="0">
                                          <p:val>
                                            <p:strVal val="#ppt_x"/>
                                          </p:val>
                                        </p:tav>
                                        <p:tav tm="100000">
                                          <p:val>
                                            <p:strVal val="#ppt_x"/>
                                          </p:val>
                                        </p:tav>
                                      </p:tavLst>
                                    </p:anim>
                                    <p:anim calcmode="lin" valueType="num">
                                      <p:cBhvr>
                                        <p:cTn id="26" dur="500" fill="hold"/>
                                        <p:tgtEl>
                                          <p:spTgt spid="7">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anim calcmode="lin" valueType="num">
                                      <p:cBhvr>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1" end="1"/>
                                            </p:txEl>
                                          </p:spTgt>
                                        </p:tgtEl>
                                        <p:attrNameLst>
                                          <p:attrName>style.visibility</p:attrName>
                                        </p:attrNameLst>
                                      </p:cBhvr>
                                      <p:to>
                                        <p:strVal val="visible"/>
                                      </p:to>
                                    </p:set>
                                    <p:animEffect transition="in" filter="fade">
                                      <p:cBhvr>
                                        <p:cTn id="34" dur="500"/>
                                        <p:tgtEl>
                                          <p:spTgt spid="7">
                                            <p:txEl>
                                              <p:pRg st="1" end="1"/>
                                            </p:txEl>
                                          </p:spTgt>
                                        </p:tgtEl>
                                      </p:cBhvr>
                                    </p:animEffect>
                                    <p:anim calcmode="lin" valueType="num">
                                      <p:cBhvr>
                                        <p:cTn id="3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animEffect transition="in" filter="fade">
                                      <p:cBhvr>
                                        <p:cTn id="39" dur="500"/>
                                        <p:tgtEl>
                                          <p:spTgt spid="7">
                                            <p:txEl>
                                              <p:pRg st="2" end="2"/>
                                            </p:txEl>
                                          </p:spTgt>
                                        </p:tgtEl>
                                      </p:cBhvr>
                                    </p:animEffect>
                                    <p:anim calcmode="lin" valueType="num">
                                      <p:cBhvr>
                                        <p:cTn id="4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9">
                                            <p:bg/>
                                          </p:spTgt>
                                        </p:tgtEl>
                                        <p:attrNameLst>
                                          <p:attrName>style.visibility</p:attrName>
                                        </p:attrNameLst>
                                      </p:cBhvr>
                                      <p:to>
                                        <p:strVal val="visible"/>
                                      </p:to>
                                    </p:set>
                                    <p:animEffect transition="in" filter="fade">
                                      <p:cBhvr>
                                        <p:cTn id="46" dur="500"/>
                                        <p:tgtEl>
                                          <p:spTgt spid="9">
                                            <p:bg/>
                                          </p:spTgt>
                                        </p:tgtEl>
                                      </p:cBhvr>
                                    </p:animEffect>
                                    <p:anim calcmode="lin" valueType="num">
                                      <p:cBhvr>
                                        <p:cTn id="47" dur="500" fill="hold"/>
                                        <p:tgtEl>
                                          <p:spTgt spid="9">
                                            <p:bg/>
                                          </p:spTgt>
                                        </p:tgtEl>
                                        <p:attrNameLst>
                                          <p:attrName>ppt_x</p:attrName>
                                        </p:attrNameLst>
                                      </p:cBhvr>
                                      <p:tavLst>
                                        <p:tav tm="0">
                                          <p:val>
                                            <p:strVal val="#ppt_x"/>
                                          </p:val>
                                        </p:tav>
                                        <p:tav tm="100000">
                                          <p:val>
                                            <p:strVal val="#ppt_x"/>
                                          </p:val>
                                        </p:tav>
                                      </p:tavLst>
                                    </p:anim>
                                    <p:anim calcmode="lin" valueType="num">
                                      <p:cBhvr>
                                        <p:cTn id="48" dur="500" fill="hold"/>
                                        <p:tgtEl>
                                          <p:spTgt spid="9">
                                            <p:bg/>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anim calcmode="lin" valueType="num">
                                      <p:cBhvr>
                                        <p:cTn id="5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9">
                                            <p:txEl>
                                              <p:pRg st="0" end="0"/>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anim calcmode="lin" valueType="num">
                                      <p:cBhvr>
                                        <p:cTn id="5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58" dur="5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9"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586</Words>
  <Application>Microsoft Office PowerPoint</Application>
  <PresentationFormat>宽屏</PresentationFormat>
  <Paragraphs>123</Paragraphs>
  <Slides>13</Slides>
  <Notes>13</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13</vt:i4>
      </vt:variant>
    </vt:vector>
  </HeadingPairs>
  <TitlesOfParts>
    <vt:vector size="24" baseType="lpstr">
      <vt:lpstr>Arial (正文)</vt:lpstr>
      <vt:lpstr>等线</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5</cp:revision>
  <dcterms:created xsi:type="dcterms:W3CDTF">2025-10-21T06:43:48Z</dcterms:created>
  <dcterms:modified xsi:type="dcterms:W3CDTF">2025-10-21T07:30:04Z</dcterms:modified>
  <cp:category/>
  <cp:contentStatus/>
</cp:coreProperties>
</file>